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255" r:id="rId1"/>
  </p:sldMasterIdLst>
  <p:notesMasterIdLst>
    <p:notesMasterId r:id="rId16"/>
  </p:notesMasterIdLst>
  <p:handoutMasterIdLst>
    <p:handoutMasterId r:id="rId17"/>
  </p:handoutMasterIdLst>
  <p:sldIdLst>
    <p:sldId id="921" r:id="rId2"/>
    <p:sldId id="958" r:id="rId3"/>
    <p:sldId id="964" r:id="rId4"/>
    <p:sldId id="972" r:id="rId5"/>
    <p:sldId id="905" r:id="rId6"/>
    <p:sldId id="966" r:id="rId7"/>
    <p:sldId id="967" r:id="rId8"/>
    <p:sldId id="968" r:id="rId9"/>
    <p:sldId id="902" r:id="rId10"/>
    <p:sldId id="943" r:id="rId11"/>
    <p:sldId id="969" r:id="rId12"/>
    <p:sldId id="961" r:id="rId13"/>
    <p:sldId id="962" r:id="rId14"/>
    <p:sldId id="932" r:id="rId15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508000" indent="-147638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1020763" indent="-300038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531938" indent="-452438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2044700" indent="-604838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13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08EA"/>
    <a:srgbClr val="3399FF"/>
    <a:srgbClr val="5AD3E0"/>
    <a:srgbClr val="000000"/>
    <a:srgbClr val="3366CC"/>
    <a:srgbClr val="000099"/>
    <a:srgbClr val="B52BC3"/>
    <a:srgbClr val="E8E8E8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8400" autoAdjust="0"/>
  </p:normalViewPr>
  <p:slideViewPr>
    <p:cSldViewPr>
      <p:cViewPr varScale="1">
        <p:scale>
          <a:sx n="148" d="100"/>
          <a:sy n="148" d="100"/>
        </p:scale>
        <p:origin x="114" y="12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04" y="-96"/>
      </p:cViewPr>
      <p:guideLst>
        <p:guide orient="horz" pos="2141"/>
        <p:guide pos="3113"/>
        <p:guide orient="horz" pos="3127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679956315836255"/>
          <c:y val="2.9795888969022275E-2"/>
          <c:w val="0.54997119008267548"/>
          <c:h val="0.841982952929900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invertIfNegative val="0"/>
          <c:cat>
            <c:strRef>
              <c:f>Лист1!$A$2</c:f>
              <c:strCache>
                <c:ptCount val="1"/>
                <c:pt idx="0">
                  <c:v>Выявлено нарушений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0-DEAC-492A-9582-ACD851B7C25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Центральное управление</c:v>
                </c:pt>
              </c:strCache>
            </c:strRef>
          </c:tx>
          <c:spPr>
            <a:solidFill>
              <a:srgbClr val="00B050"/>
            </a:solidFill>
            <a:ln w="38100"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Выявлено нарушений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73028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AC-492A-9582-ACD851B7C25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Московская область</c:v>
                </c:pt>
              </c:strCache>
            </c:strRef>
          </c:tx>
          <c:spPr>
            <a:solidFill>
              <a:srgbClr val="FF0000"/>
            </a:solidFill>
            <a:ln w="38100"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EAC-492A-9582-ACD851B7C250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Выявлено нарушений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16349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AC-492A-9582-ACD851B7C2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746816"/>
        <c:axId val="45756800"/>
      </c:barChart>
      <c:catAx>
        <c:axId val="45746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5756800"/>
        <c:crosses val="autoZero"/>
        <c:auto val="1"/>
        <c:lblAlgn val="ctr"/>
        <c:lblOffset val="100"/>
        <c:noMultiLvlLbl val="0"/>
      </c:catAx>
      <c:valAx>
        <c:axId val="4575680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5746816"/>
        <c:crosses val="autoZero"/>
        <c:crossBetween val="between"/>
      </c:valAx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70549638524111757"/>
          <c:y val="0.35739743606642577"/>
          <c:w val="0.29450361475888243"/>
          <c:h val="0.4077823744631011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57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596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 муниципальных образований </a:t>
            </a:r>
            <a:br>
              <a:rPr lang="en-US" sz="1596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96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ОЗП 2019-2020</a:t>
            </a:r>
          </a:p>
        </c:rich>
      </c:tx>
      <c:layout>
        <c:manualLayout>
          <c:xMode val="edge"/>
          <c:yMode val="edge"/>
          <c:x val="0.11121578883911599"/>
          <c:y val="1.5956247095907271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Готовность муниципальных образований к ОЗП 2017-2018</c:v>
                </c:pt>
              </c:strCache>
            </c:strRef>
          </c:tx>
          <c:spPr>
            <a:solidFill>
              <a:srgbClr val="00B050"/>
            </a:solidFill>
          </c:spPr>
          <c:dPt>
            <c:idx val="0"/>
            <c:bubble3D val="0"/>
            <c:spPr>
              <a:solidFill>
                <a:srgbClr val="00B050"/>
              </a:solidFill>
              <a:ln w="25332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053-463F-AC38-7D2DBF0BF85A}"/>
              </c:ext>
            </c:extLst>
          </c:dPt>
          <c:dPt>
            <c:idx val="1"/>
            <c:bubble3D val="0"/>
            <c:explosion val="10"/>
            <c:spPr>
              <a:solidFill>
                <a:srgbClr val="FF0000"/>
              </a:solidFill>
              <a:ln w="25332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053-463F-AC38-7D2DBF0BF85A}"/>
              </c:ext>
            </c:extLst>
          </c:dPt>
          <c:dLbls>
            <c:dLbl>
              <c:idx val="0"/>
              <c:layout>
                <c:manualLayout>
                  <c:x val="0.10251275585788644"/>
                  <c:y val="-3.1133594334227892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197 (74%)</a:t>
                    </a:r>
                    <a:endParaRPr lang="en-US" sz="1396" b="1" i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53-463F-AC38-7D2DBF0BF85A}"/>
                </c:ext>
              </c:extLst>
            </c:dLbl>
            <c:dLbl>
              <c:idx val="1"/>
              <c:layout>
                <c:manualLayout>
                  <c:x val="2.7988860927479556E-3"/>
                  <c:y val="-2.1738567595251709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70 (26%)</a:t>
                    </a:r>
                    <a:endParaRPr lang="en-US" sz="1396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53-463F-AC38-7D2DBF0BF8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Получившие паспорта</c:v>
                </c:pt>
                <c:pt idx="1">
                  <c:v>Не получившие паспорта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197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053-463F-AC38-7D2DBF0BF8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332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0070C0"/>
            </a:solidFill>
            <a:ln w="38100"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Центральное управление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14-4372-86B8-F52BCE07CEC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spPr>
            <a:solidFill>
              <a:srgbClr val="00B050"/>
            </a:solidFill>
            <a:ln w="38100"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Центральное управление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14-4372-86B8-F52BCE07CE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111616"/>
        <c:axId val="112113152"/>
      </c:barChart>
      <c:catAx>
        <c:axId val="1121116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2113152"/>
        <c:crosses val="autoZero"/>
        <c:auto val="1"/>
        <c:lblAlgn val="ctr"/>
        <c:lblOffset val="100"/>
        <c:noMultiLvlLbl val="0"/>
      </c:catAx>
      <c:valAx>
        <c:axId val="11211315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121116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657656336720672"/>
          <c:y val="0.35739743606642577"/>
          <c:w val="0.31997900488176978"/>
          <c:h val="0.3712925494154134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608302585365235E-2"/>
          <c:y val="1.9314059261771897E-2"/>
          <c:w val="0.93620360860689511"/>
          <c:h val="0.77931316758201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Общее количество несчастных случаев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9 месяцев 2018</c:v>
                </c:pt>
                <c:pt idx="5">
                  <c:v>9 месяцев 2019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16</c:v>
                </c:pt>
                <c:pt idx="1">
                  <c:v>17</c:v>
                </c:pt>
                <c:pt idx="2">
                  <c:v>9</c:v>
                </c:pt>
                <c:pt idx="3">
                  <c:v>13</c:v>
                </c:pt>
                <c:pt idx="4">
                  <c:v>4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08-4936-B1A5-89A1CD83ED8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Со смертельным исходом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 algn="ctr">
                  <a:defRPr lang="ru-RU" sz="1800" b="0" i="0" u="none" strike="noStrike" kern="1200" baseline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9 месяцев 2018</c:v>
                </c:pt>
                <c:pt idx="5">
                  <c:v>9 месяцев 2019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14</c:v>
                </c:pt>
                <c:pt idx="1">
                  <c:v>9</c:v>
                </c:pt>
                <c:pt idx="2">
                  <c:v>7</c:v>
                </c:pt>
                <c:pt idx="3">
                  <c:v>9</c:v>
                </c:pt>
                <c:pt idx="4">
                  <c:v>3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08-4936-B1A5-89A1CD83ED8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 тяжелым исходом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 algn="ctr">
                  <a:defRPr lang="ru-RU" sz="1800" b="0" i="0" u="none" strike="noStrike" kern="1200" baseline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9 месяцев 2018</c:v>
                </c:pt>
                <c:pt idx="5">
                  <c:v>9 месяцев 2019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2</c:v>
                </c:pt>
                <c:pt idx="1">
                  <c:v>8</c:v>
                </c:pt>
                <c:pt idx="2">
                  <c:v>2</c:v>
                </c:pt>
                <c:pt idx="3">
                  <c:v>4</c:v>
                </c:pt>
                <c:pt idx="4">
                  <c:v>1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08-4936-B1A5-89A1CD83ED8C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Групповы несчастные случаи</c:v>
                </c:pt>
              </c:strCache>
            </c:strRef>
          </c:tx>
          <c:spPr>
            <a:solidFill>
              <a:srgbClr val="000099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 algn="ctr">
                  <a:defRPr lang="ru-RU" sz="1800" b="0" i="0" u="none" strike="noStrike" kern="1200" baseline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9 месяцев 2018</c:v>
                </c:pt>
                <c:pt idx="5">
                  <c:v>9 месяцев 2019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E08-4936-B1A5-89A1CD83ED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1589376"/>
        <c:axId val="101590912"/>
      </c:barChart>
      <c:catAx>
        <c:axId val="101589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13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1590912"/>
        <c:crosses val="autoZero"/>
        <c:auto val="1"/>
        <c:lblAlgn val="ctr"/>
        <c:lblOffset val="100"/>
        <c:noMultiLvlLbl val="0"/>
      </c:catAx>
      <c:valAx>
        <c:axId val="101590912"/>
        <c:scaling>
          <c:orientation val="minMax"/>
        </c:scaling>
        <c:delete val="0"/>
        <c:axPos val="l"/>
        <c:majorGridlines>
          <c:spPr>
            <a:ln w="9513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5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1589376"/>
        <c:crosses val="autoZero"/>
        <c:crossBetween val="between"/>
      </c:valAx>
      <c:spPr>
        <a:noFill/>
        <a:ln w="25367">
          <a:noFill/>
        </a:ln>
      </c:spPr>
    </c:plotArea>
    <c:legend>
      <c:legendPos val="b"/>
      <c:layout>
        <c:manualLayout>
          <c:xMode val="edge"/>
          <c:yMode val="edge"/>
          <c:x val="1.5097340817922489E-2"/>
          <c:y val="0.87524296880832997"/>
          <c:w val="0.70394107314159149"/>
          <c:h val="0.107245128275814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just"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688158936112443E-2"/>
          <c:y val="4.9421389317809095E-2"/>
          <c:w val="0.94031184106388754"/>
          <c:h val="0.643321664572683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IV кв 2017</c:v>
                </c:pt>
              </c:strCache>
            </c:strRef>
          </c:tx>
          <c:spPr>
            <a:solidFill>
              <a:srgbClr val="4F81BD"/>
            </a:solidFill>
            <a:ln w="950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2"/>
              <c:layout>
                <c:manualLayout>
                  <c:x val="-1.9641540342177286E-3"/>
                  <c:y val="1.307723575038234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0FD-4E5E-9FEB-C1BC187E6EEC}"/>
                </c:ext>
              </c:extLst>
            </c:dLbl>
            <c:spPr>
              <a:noFill/>
              <a:ln w="1902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48" b="1" i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Тверская</c:v>
                </c:pt>
                <c:pt idx="1">
                  <c:v>Ярославская</c:v>
                </c:pt>
                <c:pt idx="2">
                  <c:v>Владимирская</c:v>
                </c:pt>
                <c:pt idx="3">
                  <c:v>Ивановская</c:v>
                </c:pt>
                <c:pt idx="4">
                  <c:v>Костромская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13</c:v>
                </c:pt>
                <c:pt idx="3">
                  <c:v>3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FD-4E5E-9FEB-C1BC187E6EE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IV кв 2018</c:v>
                </c:pt>
              </c:strCache>
            </c:strRef>
          </c:tx>
          <c:spPr>
            <a:solidFill>
              <a:srgbClr val="C0504D"/>
            </a:solidFill>
            <a:ln w="950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0628083876491521E-3"/>
                  <c:y val="-4.03875495448323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0FD-4E5E-9FEB-C1BC187E6EEC}"/>
                </c:ext>
              </c:extLst>
            </c:dLbl>
            <c:dLbl>
              <c:idx val="2"/>
              <c:layout>
                <c:manualLayout>
                  <c:x val="-3.4545912332536537E-3"/>
                  <c:y val="4.872042594719216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FD-4E5E-9FEB-C1BC187E6EEC}"/>
                </c:ext>
              </c:extLst>
            </c:dLbl>
            <c:dLbl>
              <c:idx val="4"/>
              <c:layout>
                <c:manualLayout>
                  <c:x val="3.0039184099693653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0FD-4E5E-9FEB-C1BC187E6EEC}"/>
                </c:ext>
              </c:extLst>
            </c:dLbl>
            <c:spPr>
              <a:noFill/>
              <a:ln w="19024">
                <a:noFill/>
              </a:ln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348" b="1" i="1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Тверская</c:v>
                </c:pt>
                <c:pt idx="1">
                  <c:v>Ярославская</c:v>
                </c:pt>
                <c:pt idx="2">
                  <c:v>Владимирская</c:v>
                </c:pt>
                <c:pt idx="3">
                  <c:v>Ивановская</c:v>
                </c:pt>
                <c:pt idx="4">
                  <c:v>Костромская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18</c:v>
                </c:pt>
                <c:pt idx="3">
                  <c:v>1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0FD-4E5E-9FEB-C1BC187E6EE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I кв 2019</c:v>
                </c:pt>
              </c:strCache>
            </c:strRef>
          </c:tx>
          <c:spPr>
            <a:solidFill>
              <a:srgbClr val="9BBB59"/>
            </a:solidFill>
            <a:ln w="950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3.0039184099693653E-3"/>
                  <c:y val="-5.641746037507468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0FD-4E5E-9FEB-C1BC187E6EEC}"/>
                </c:ext>
              </c:extLst>
            </c:dLbl>
            <c:dLbl>
              <c:idx val="2"/>
              <c:layout>
                <c:manualLayout>
                  <c:x val="5.7541980312680952E-3"/>
                  <c:y val="3.269308937595585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0FD-4E5E-9FEB-C1BC187E6EEC}"/>
                </c:ext>
              </c:extLst>
            </c:dLbl>
            <c:spPr>
              <a:noFill/>
              <a:ln w="19024">
                <a:noFill/>
              </a:ln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348" b="1" i="1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Тверская</c:v>
                </c:pt>
                <c:pt idx="1">
                  <c:v>Ярославская</c:v>
                </c:pt>
                <c:pt idx="2">
                  <c:v>Владимирская</c:v>
                </c:pt>
                <c:pt idx="3">
                  <c:v>Ивановская</c:v>
                </c:pt>
                <c:pt idx="4">
                  <c:v>Костромская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20</c:v>
                </c:pt>
                <c:pt idx="3">
                  <c:v>1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0FD-4E5E-9FEB-C1BC187E6EEC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III кв 2019</c:v>
                </c:pt>
              </c:strCache>
            </c:strRef>
          </c:tx>
          <c:spPr>
            <a:solidFill>
              <a:srgbClr val="8064A2"/>
            </a:solidFill>
            <a:ln w="950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2"/>
              <c:layout>
                <c:manualLayout>
                  <c:x val="1.8509445261037618E-2"/>
                  <c:y val="1.66657528047195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0FD-4E5E-9FEB-C1BC187E6EEC}"/>
                </c:ext>
              </c:extLst>
            </c:dLbl>
            <c:dLbl>
              <c:idx val="4"/>
              <c:layout>
                <c:manualLayout>
                  <c:x val="1.0271460014673514E-2"/>
                  <c:y val="-4.87210718635809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0FD-4E5E-9FEB-C1BC187E6EEC}"/>
                </c:ext>
              </c:extLst>
            </c:dLbl>
            <c:spPr>
              <a:noFill/>
              <a:ln w="19024">
                <a:noFill/>
              </a:ln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348" b="1" i="1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Тверская</c:v>
                </c:pt>
                <c:pt idx="1">
                  <c:v>Ярославская</c:v>
                </c:pt>
                <c:pt idx="2">
                  <c:v>Владимирская</c:v>
                </c:pt>
                <c:pt idx="3">
                  <c:v>Ивановская</c:v>
                </c:pt>
                <c:pt idx="4">
                  <c:v>Костромская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3</c:v>
                </c:pt>
                <c:pt idx="1">
                  <c:v>0</c:v>
                </c:pt>
                <c:pt idx="2">
                  <c:v>20</c:v>
                </c:pt>
                <c:pt idx="3">
                  <c:v>0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0FD-4E5E-9FEB-C1BC187E6E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2508416"/>
        <c:axId val="102509952"/>
      </c:barChart>
      <c:catAx>
        <c:axId val="102508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4754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048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2509952"/>
        <c:crosses val="autoZero"/>
        <c:auto val="1"/>
        <c:lblAlgn val="ctr"/>
        <c:lblOffset val="100"/>
        <c:noMultiLvlLbl val="0"/>
      </c:catAx>
      <c:valAx>
        <c:axId val="102509952"/>
        <c:scaling>
          <c:orientation val="minMax"/>
        </c:scaling>
        <c:delete val="0"/>
        <c:axPos val="l"/>
        <c:majorGridlines>
          <c:spPr>
            <a:ln w="7122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4754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894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2508416"/>
        <c:crosses val="autoZero"/>
        <c:crossBetween val="between"/>
      </c:valAx>
      <c:spPr>
        <a:noFill/>
        <a:ln w="19024">
          <a:noFill/>
        </a:ln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048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1.0062964282709506E-2"/>
          <c:y val="0.91069251943501206"/>
          <c:w val="0.65721807876325689"/>
          <c:h val="5.0075674847213425E-2"/>
        </c:manualLayout>
      </c:layout>
      <c:overlay val="0"/>
      <c:spPr>
        <a:noFill/>
        <a:ln w="190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048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8038664933193952"/>
          <c:y val="0.21790977196330302"/>
          <c:w val="0.57086265156905636"/>
          <c:h val="0.555364939713367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4F81BD"/>
            </a:solidFill>
            <a:ln w="9491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Лист1!$A$2</c:f>
              <c:strCache>
                <c:ptCount val="1"/>
                <c:pt idx="0">
                  <c:v>Московская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663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B1-41EF-8D50-1D21FDAFFE2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C0504D"/>
            </a:solidFill>
            <a:ln w="9491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19005">
                <a:noFill/>
              </a:ln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347" b="1" i="1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Московская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B1-41EF-8D50-1D21FDAFFE2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rgbClr val="9BBB59"/>
            </a:solidFill>
            <a:ln w="9491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4.3463199954933272E-2"/>
                  <c:y val="-6.489059975061475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CB1-41EF-8D50-1D21FDAFFE2A}"/>
                </c:ext>
              </c:extLst>
            </c:dLbl>
            <c:spPr>
              <a:noFill/>
              <a:ln w="19005">
                <a:noFill/>
              </a:ln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347" b="1" i="1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Московская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CB1-41EF-8D50-1D21FDAFFE2A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spPr>
            <a:solidFill>
              <a:srgbClr val="8064A2"/>
            </a:solidFill>
            <a:ln w="9491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.13945378040531636"/>
                  <c:y val="3.88538125303538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B1-41EF-8D50-1D21FDAFFE2A}"/>
                </c:ext>
              </c:extLst>
            </c:dLbl>
            <c:spPr>
              <a:noFill/>
              <a:ln w="19005">
                <a:noFill/>
              </a:ln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347" b="1" i="1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Московская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CB1-41EF-8D50-1D21FDAFFE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9115392"/>
        <c:axId val="48038272"/>
      </c:barChart>
      <c:catAx>
        <c:axId val="3911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7089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046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8038272"/>
        <c:crosses val="autoZero"/>
        <c:auto val="1"/>
        <c:lblAlgn val="ctr"/>
        <c:lblOffset val="100"/>
        <c:noMultiLvlLbl val="0"/>
      </c:catAx>
      <c:valAx>
        <c:axId val="48038272"/>
        <c:scaling>
          <c:orientation val="minMax"/>
        </c:scaling>
        <c:delete val="0"/>
        <c:axPos val="l"/>
        <c:majorGridlines>
          <c:spPr>
            <a:ln w="7089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4746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891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115392"/>
        <c:crosses val="autoZero"/>
        <c:crossBetween val="between"/>
      </c:valAx>
      <c:spPr>
        <a:noFill/>
        <a:ln w="1900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0.36893</cdr:x>
      <cdr:y>0.0339</cdr:y>
    </cdr:from>
    <cdr:to>
      <cdr:x>0.49574</cdr:x>
      <cdr:y>0.12901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967712" y="144023"/>
          <a:ext cx="1020073" cy="404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ru-RU" sz="18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0.50098</cdr:x>
      <cdr:y>0.59322</cdr:y>
    </cdr:from>
    <cdr:to>
      <cdr:x>0.62779</cdr:x>
      <cdr:y>0.6842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029913" y="2520280"/>
          <a:ext cx="1020073" cy="3865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ru-RU" sz="18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0.12098</cdr:x>
      <cdr:y>0.53198</cdr:y>
    </cdr:from>
    <cdr:to>
      <cdr:x>0.2478</cdr:x>
      <cdr:y>0.62709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00872" y="2260097"/>
          <a:ext cx="524988" cy="404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ru-RU" sz="18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0.2478</cdr:x>
      <cdr:y>0.11887</cdr:y>
    </cdr:from>
    <cdr:to>
      <cdr:x>0.37461</cdr:x>
      <cdr:y>0.21398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025860" y="505011"/>
          <a:ext cx="524988" cy="404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ru-RU" sz="18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0.55659</cdr:x>
      <cdr:y>0.03595</cdr:y>
    </cdr:from>
    <cdr:to>
      <cdr:x>0.6834</cdr:x>
      <cdr:y>0.12693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304256" y="152735"/>
          <a:ext cx="524987" cy="3865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ru-RU" sz="18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0.50441</cdr:x>
      <cdr:y>0</cdr:y>
    </cdr:from>
    <cdr:to>
      <cdr:x>0.98099</cdr:x>
      <cdr:y>0.22056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088231" y="0"/>
          <a:ext cx="1973040" cy="9370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 rtl="0">
            <a:defRPr sz="1857" b="0" i="0" u="none" strike="noStrike" kern="1200" spc="0" baseline="0">
              <a:solidFill>
                <a:prstClr val="black"/>
              </a:solidFill>
              <a:latin typeface="+mn-lt"/>
              <a:ea typeface="+mn-ea"/>
              <a:cs typeface="+mn-cs"/>
            </a:defRPr>
          </a:pPr>
          <a:r>
            <a:rPr lang="ru-RU" sz="1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% готовности  муниципальных образований  в Московской области 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4202" cy="49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488" tIns="46744" rIns="93488" bIns="46744" numCol="1" anchor="t" anchorCtr="0" compatLnSpc="1">
            <a:prstTxWarp prst="textNoShape">
              <a:avLst/>
            </a:prstTxWarp>
          </a:bodyPr>
          <a:lstStyle>
            <a:lvl1pPr algn="l" defTabSz="934425">
              <a:defRPr sz="1200" b="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3473" y="1"/>
            <a:ext cx="2944202" cy="49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488" tIns="46744" rIns="93488" bIns="46744" numCol="1" anchor="t" anchorCtr="0" compatLnSpc="1">
            <a:prstTxWarp prst="textNoShape">
              <a:avLst/>
            </a:prstTxWarp>
          </a:bodyPr>
          <a:lstStyle>
            <a:lvl1pPr algn="r" defTabSz="934425">
              <a:defRPr sz="1200" b="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047"/>
            <a:ext cx="2944202" cy="49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488" tIns="46744" rIns="93488" bIns="46744" numCol="1" anchor="b" anchorCtr="0" compatLnSpc="1">
            <a:prstTxWarp prst="textNoShape">
              <a:avLst/>
            </a:prstTxWarp>
          </a:bodyPr>
          <a:lstStyle>
            <a:lvl1pPr algn="l" defTabSz="934425">
              <a:defRPr sz="1200" b="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3473" y="9432047"/>
            <a:ext cx="2944202" cy="49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488" tIns="46744" rIns="93488" bIns="46744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b="0"/>
            </a:lvl1pPr>
          </a:lstStyle>
          <a:p>
            <a:pPr>
              <a:defRPr/>
            </a:pPr>
            <a:fld id="{4148B9D0-00C0-4D2D-B6C3-F52FCAAF67CE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50287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4202" cy="49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3488" tIns="46744" rIns="93488" bIns="46744" numCol="1" anchor="t" anchorCtr="0" compatLnSpc="1">
            <a:prstTxWarp prst="textNoShape">
              <a:avLst/>
            </a:prstTxWarp>
          </a:bodyPr>
          <a:lstStyle>
            <a:lvl1pPr algn="l" defTabSz="934425">
              <a:defRPr sz="1200" b="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3473" y="1"/>
            <a:ext cx="2944202" cy="49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3488" tIns="46744" rIns="93488" bIns="46744" numCol="1" anchor="t" anchorCtr="0" compatLnSpc="1">
            <a:prstTxWarp prst="textNoShape">
              <a:avLst/>
            </a:prstTxWarp>
          </a:bodyPr>
          <a:lstStyle>
            <a:lvl1pPr algn="r" defTabSz="934425">
              <a:defRPr sz="1200" b="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3" y="742950"/>
            <a:ext cx="662622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900" y="4718344"/>
            <a:ext cx="4987876" cy="4465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3488" tIns="46744" rIns="93488" bIns="467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047"/>
            <a:ext cx="2944202" cy="49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3488" tIns="46744" rIns="93488" bIns="46744" numCol="1" anchor="b" anchorCtr="0" compatLnSpc="1">
            <a:prstTxWarp prst="textNoShape">
              <a:avLst/>
            </a:prstTxWarp>
          </a:bodyPr>
          <a:lstStyle>
            <a:lvl1pPr algn="l" defTabSz="934425">
              <a:defRPr sz="1200" b="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3473" y="9432047"/>
            <a:ext cx="2944202" cy="49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3488" tIns="46744" rIns="93488" bIns="46744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b="0"/>
            </a:lvl1pPr>
          </a:lstStyle>
          <a:p>
            <a:pPr>
              <a:defRPr/>
            </a:pPr>
            <a:fld id="{1D0F2D2C-4F98-4864-80B6-08D4EF75A7D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01917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5080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102076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53193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20447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559017" algn="l" defTabSz="10236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70823" algn="l" defTabSz="10236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82623" algn="l" defTabSz="10236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94430" algn="l" defTabSz="10236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E7FA2-C327-45EE-A1F7-48B2D0F9D2A8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652385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19490-6AE2-40D0-AB62-210A768FE2AA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821875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3" y="273844"/>
            <a:ext cx="5800725" cy="435887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AD193-AFA3-4DCF-A877-E26308C63EB8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342018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A5D9A-21BC-47A8-AE91-E26E7FC902E8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825980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6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322E5-CB30-478B-9B0E-4DD79FCAB905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2331442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6BC17-77E5-4230-BA1D-77060DFAFD38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245035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8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4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4" y="1878808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69420-EBD4-4B1C-9998-20A54FFAD006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1321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4CD6D-2E9B-4A16-A15C-B2782467D834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418302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64F3D-7528-4A13-A88E-3A10A698CC53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416882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38633-E19E-499A-84D4-5699B1CAC724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89125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62A24-B944-460B-A388-9CE5C1B8EA60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979638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A5294D5-AF01-4E87-BE9A-E9DA28FCEF1C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6" r:id="rId1"/>
    <p:sldLayoutId id="2147485257" r:id="rId2"/>
    <p:sldLayoutId id="2147485258" r:id="rId3"/>
    <p:sldLayoutId id="2147485259" r:id="rId4"/>
    <p:sldLayoutId id="2147485260" r:id="rId5"/>
    <p:sldLayoutId id="2147485261" r:id="rId6"/>
    <p:sldLayoutId id="2147485262" r:id="rId7"/>
    <p:sldLayoutId id="2147485263" r:id="rId8"/>
    <p:sldLayoutId id="2147485264" r:id="rId9"/>
    <p:sldLayoutId id="2147485265" r:id="rId10"/>
    <p:sldLayoutId id="2147485266" r:id="rId11"/>
  </p:sldLayoutIdLst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3.png"/><Relationship Id="rId7" Type="http://schemas.openxmlformats.org/officeDocument/2006/relationships/image" Target="../media/image13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735806"/>
            <a:ext cx="9144000" cy="4407694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162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" y="735546"/>
            <a:ext cx="2843809" cy="4407954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1"/>
            <a:ext cx="9144000" cy="886998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0638" y="2662238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2843808" y="2454434"/>
            <a:ext cx="6300192" cy="1026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wrap="square" lIns="102361" tIns="51180" rIns="102361" bIns="51180">
            <a:spAutoFit/>
            <a:scene3d>
              <a:camera prst="orthographicFront"/>
              <a:lightRig rig="threePt" dir="t"/>
            </a:scene3d>
            <a:sp3d extrusionH="57150">
              <a:extrusionClr>
                <a:schemeClr val="bg2">
                  <a:lumMod val="40000"/>
                  <a:lumOff val="60000"/>
                </a:schemeClr>
              </a:extrusionClr>
            </a:sp3d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dirty="0"/>
              <a:t>Основные направления контрольно-надзорной деятельности Центрального управления Ростехнадзора</a:t>
            </a:r>
            <a:endParaRPr lang="ru-RU" sz="2000" dirty="0"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1835696" y="4443958"/>
            <a:ext cx="8464550" cy="595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r>
              <a:rPr lang="ru-RU" sz="1600" dirty="0"/>
              <a:t>18 декабря 2019 года</a:t>
            </a:r>
          </a:p>
          <a:p>
            <a:pPr algn="ctr">
              <a:defRPr/>
            </a:pPr>
            <a:r>
              <a:rPr lang="ru-RU" sz="1600" dirty="0"/>
              <a:t>г. Москва</a:t>
            </a:r>
          </a:p>
        </p:txBody>
      </p:sp>
      <p:sp>
        <p:nvSpPr>
          <p:cNvPr id="4106" name="TextBox 6"/>
          <p:cNvSpPr txBox="1">
            <a:spLocks noChangeArrowheads="1"/>
          </p:cNvSpPr>
          <p:nvPr/>
        </p:nvSpPr>
        <p:spPr bwMode="auto">
          <a:xfrm>
            <a:off x="827584" y="5147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0" y="886998"/>
            <a:ext cx="9144000" cy="4256501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109" name="TextBox 11"/>
          <p:cNvSpPr txBox="1">
            <a:spLocks noChangeArrowheads="1"/>
          </p:cNvSpPr>
          <p:nvPr/>
        </p:nvSpPr>
        <p:spPr bwMode="auto">
          <a:xfrm>
            <a:off x="2843215" y="116374"/>
            <a:ext cx="63007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2000" dirty="0"/>
              <a:t>Клименко Николай Николаевич</a:t>
            </a:r>
          </a:p>
          <a:p>
            <a:pPr algn="ctr"/>
            <a:r>
              <a:rPr lang="ru-RU" altLang="ru-RU" sz="1200" dirty="0"/>
              <a:t>Начальник отдела </a:t>
            </a:r>
            <a:r>
              <a:rPr lang="ru-RU" sz="1200" dirty="0"/>
              <a:t>государственного энергетического надзора по московской области</a:t>
            </a:r>
            <a:endParaRPr lang="ru-RU" altLang="ru-RU" sz="1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0"/>
            <a:ext cx="2843213" cy="885649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pic>
        <p:nvPicPr>
          <p:cNvPr id="4112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682" y="2458505"/>
            <a:ext cx="2519363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Рисунок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831"/>
          <a:stretch/>
        </p:blipFill>
        <p:spPr bwMode="auto">
          <a:xfrm>
            <a:off x="158045" y="990739"/>
            <a:ext cx="2520000" cy="1070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87550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Рисунок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03"/>
          <a:stretch/>
        </p:blipFill>
        <p:spPr bwMode="auto">
          <a:xfrm>
            <a:off x="158682" y="3867894"/>
            <a:ext cx="2508355" cy="1094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1</a:t>
            </a:fld>
            <a:endParaRPr lang="en-US" altLang="ru-RU" dirty="0"/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2225" y="2650333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9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pic>
        <p:nvPicPr>
          <p:cNvPr id="51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Прямоугольник 27"/>
          <p:cNvSpPr/>
          <p:nvPr/>
        </p:nvSpPr>
        <p:spPr>
          <a:xfrm>
            <a:off x="0" y="2283718"/>
            <a:ext cx="9144000" cy="91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altLang="ru-RU" sz="3000" dirty="0"/>
              <a:t>Надзор в области безопасности гидротехнических сооружений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10</a:t>
            </a:fld>
            <a:endParaRPr lang="en-US" altLang="ru-RU" dirty="0"/>
          </a:p>
        </p:txBody>
      </p:sp>
    </p:spTree>
  </p:cSld>
  <p:clrMapOvr>
    <a:masterClrMapping/>
  </p:clrMapOvr>
  <p:transition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669" y="886450"/>
            <a:ext cx="5621257" cy="3718989"/>
          </a:xfrm>
          <a:prstGeom prst="rect">
            <a:avLst/>
          </a:prstGeom>
        </p:spPr>
      </p:pic>
      <p:sp>
        <p:nvSpPr>
          <p:cNvPr id="26" name="Прямоугольник 25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7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pic>
        <p:nvPicPr>
          <p:cNvPr id="29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2622" y="2650331"/>
            <a:ext cx="9144000" cy="354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76771" tIns="38385" rIns="76771" bIns="38385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7172" name="TextBox 11"/>
          <p:cNvSpPr txBox="1">
            <a:spLocks noChangeArrowheads="1"/>
          </p:cNvSpPr>
          <p:nvPr/>
        </p:nvSpPr>
        <p:spPr bwMode="auto">
          <a:xfrm>
            <a:off x="2839641" y="138113"/>
            <a:ext cx="6322219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350" dirty="0">
                <a:latin typeface="Times New Roman" panose="02020603050405020304" pitchFamily="18" charset="0"/>
              </a:rPr>
              <a:t>Распределение гидротехнических сооружений </a:t>
            </a:r>
            <a:br>
              <a:rPr lang="ru-RU" altLang="ru-RU" sz="1350" dirty="0">
                <a:latin typeface="Times New Roman" panose="02020603050405020304" pitchFamily="18" charset="0"/>
              </a:rPr>
            </a:br>
            <a:r>
              <a:rPr lang="ru-RU" altLang="ru-RU" sz="1350" dirty="0">
                <a:latin typeface="Times New Roman" panose="02020603050405020304" pitchFamily="18" charset="0"/>
              </a:rPr>
              <a:t>по поднадзорным субъектам Российской Федерации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3344466" y="4411266"/>
            <a:ext cx="2464594" cy="4597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Владимирская область</a:t>
            </a:r>
          </a:p>
          <a:p>
            <a:pPr algn="ctr">
              <a:defRPr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117 (20)</a:t>
            </a:r>
          </a:p>
        </p:txBody>
      </p:sp>
      <p:cxnSp>
        <p:nvCxnSpPr>
          <p:cNvPr id="55" name="Прямая со стрелкой 54"/>
          <p:cNvCxnSpPr/>
          <p:nvPr/>
        </p:nvCxnSpPr>
        <p:spPr>
          <a:xfrm flipH="1" flipV="1">
            <a:off x="4895850" y="3738562"/>
            <a:ext cx="216694" cy="672704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467544" y="2962597"/>
            <a:ext cx="2299097" cy="45970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Московская область</a:t>
            </a:r>
          </a:p>
          <a:p>
            <a:pPr algn="ctr">
              <a:defRPr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1579 (305)</a:t>
            </a:r>
          </a:p>
        </p:txBody>
      </p:sp>
      <p:cxnSp>
        <p:nvCxnSpPr>
          <p:cNvPr id="57" name="Прямая со стрелкой 56"/>
          <p:cNvCxnSpPr>
            <a:stCxn id="56" idx="3"/>
          </p:cNvCxnSpPr>
          <p:nvPr/>
        </p:nvCxnSpPr>
        <p:spPr>
          <a:xfrm>
            <a:off x="2766641" y="3192447"/>
            <a:ext cx="1281266" cy="267122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34069" y="1594199"/>
            <a:ext cx="1752600" cy="459700"/>
          </a:xfrm>
          <a:prstGeom prst="roundRect">
            <a:avLst/>
          </a:prstGeom>
          <a:ln>
            <a:solidFill>
              <a:srgbClr val="5B9BD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defPPr>
              <a:defRPr lang="ru-RU"/>
            </a:defPPr>
            <a:lvl1pPr algn="ctr">
              <a:defRPr sz="105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Тверская область</a:t>
            </a:r>
          </a:p>
          <a:p>
            <a:r>
              <a:rPr lang="ru-RU" dirty="0"/>
              <a:t> 80 (3)</a:t>
            </a:r>
          </a:p>
        </p:txBody>
      </p:sp>
      <p:cxnSp>
        <p:nvCxnSpPr>
          <p:cNvPr id="59" name="Прямая со стрелкой 58"/>
          <p:cNvCxnSpPr/>
          <p:nvPr/>
        </p:nvCxnSpPr>
        <p:spPr>
          <a:xfrm>
            <a:off x="2386669" y="1824049"/>
            <a:ext cx="1753283" cy="54715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843713" y="2262188"/>
            <a:ext cx="2012156" cy="4597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defPPr>
              <a:defRPr lang="ru-RU"/>
            </a:defPPr>
            <a:lvl1pPr algn="ctr">
              <a:defRPr sz="105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Костромская область</a:t>
            </a:r>
          </a:p>
          <a:p>
            <a:r>
              <a:rPr lang="ru-RU" dirty="0"/>
              <a:t> 52 (5)</a:t>
            </a:r>
          </a:p>
        </p:txBody>
      </p:sp>
      <p:cxnSp>
        <p:nvCxnSpPr>
          <p:cNvPr id="63" name="Прямая со стрелкой 62"/>
          <p:cNvCxnSpPr/>
          <p:nvPr/>
        </p:nvCxnSpPr>
        <p:spPr>
          <a:xfrm flipH="1">
            <a:off x="6441282" y="2702719"/>
            <a:ext cx="560785" cy="639366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6439982" y="4307563"/>
            <a:ext cx="2135981" cy="4597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Ивановская область</a:t>
            </a:r>
          </a:p>
          <a:p>
            <a:pPr algn="ctr">
              <a:defRPr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75(0)</a:t>
            </a:r>
          </a:p>
        </p:txBody>
      </p:sp>
      <p:cxnSp>
        <p:nvCxnSpPr>
          <p:cNvPr id="65" name="Прямая со стрелкой 64"/>
          <p:cNvCxnSpPr/>
          <p:nvPr/>
        </p:nvCxnSpPr>
        <p:spPr>
          <a:xfrm flipH="1" flipV="1">
            <a:off x="5513785" y="3586164"/>
            <a:ext cx="1290463" cy="721398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6023373" y="1600200"/>
            <a:ext cx="2178844" cy="4597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defPPr>
              <a:defRPr lang="ru-RU"/>
            </a:defPPr>
            <a:lvl1pPr algn="ctr">
              <a:defRPr sz="105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Ярославская область</a:t>
            </a:r>
          </a:p>
          <a:p>
            <a:r>
              <a:rPr lang="ru-RU" dirty="0"/>
              <a:t> 51 (0)</a:t>
            </a:r>
          </a:p>
        </p:txBody>
      </p:sp>
      <p:cxnSp>
        <p:nvCxnSpPr>
          <p:cNvPr id="69" name="Прямая со стрелкой 68"/>
          <p:cNvCxnSpPr/>
          <p:nvPr/>
        </p:nvCxnSpPr>
        <p:spPr>
          <a:xfrm flipH="1">
            <a:off x="5376049" y="2005433"/>
            <a:ext cx="663179" cy="653654"/>
          </a:xfrm>
          <a:prstGeom prst="straightConnector1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73687" y="4170760"/>
            <a:ext cx="2530078" cy="45970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ГТС: 1973 </a:t>
            </a:r>
          </a:p>
          <a:p>
            <a:pPr>
              <a:defRPr/>
            </a:pP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Бесхозяйных ГТС: 334</a:t>
            </a:r>
            <a:endParaRPr lang="ru-RU" sz="105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1"/>
            <a:ext cx="2843213" cy="735806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11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142073732"/>
      </p:ext>
    </p:extLst>
  </p:cSld>
  <p:clrMapOvr>
    <a:masterClrMapping/>
  </p:clrMapOvr>
  <p:transition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22225" y="2650333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pic>
        <p:nvPicPr>
          <p:cNvPr id="16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0" y="1"/>
            <a:ext cx="2843213" cy="735806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2622" y="2650331"/>
            <a:ext cx="9144000" cy="354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76771" tIns="38385" rIns="76771" bIns="38385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10243" name="TextBox 11"/>
          <p:cNvSpPr txBox="1">
            <a:spLocks noChangeArrowheads="1"/>
          </p:cNvSpPr>
          <p:nvPr/>
        </p:nvSpPr>
        <p:spPr bwMode="auto">
          <a:xfrm>
            <a:off x="3272483" y="105606"/>
            <a:ext cx="5457725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350" dirty="0">
                <a:latin typeface="Times New Roman" panose="02020603050405020304" pitchFamily="18" charset="0"/>
              </a:rPr>
              <a:t>Изменение количества бесхозяйных гидротехнических сооружений по поднадзорным субъектам Российской Федерации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graphicFrame>
        <p:nvGraphicFramePr>
          <p:cNvPr id="4" name="Объект 2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8677751"/>
              </p:ext>
            </p:extLst>
          </p:nvPr>
        </p:nvGraphicFramePr>
        <p:xfrm>
          <a:off x="2195736" y="1203598"/>
          <a:ext cx="6465888" cy="3884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6465070"/>
              </p:ext>
            </p:extLst>
          </p:nvPr>
        </p:nvGraphicFramePr>
        <p:xfrm>
          <a:off x="84138" y="150813"/>
          <a:ext cx="2023666" cy="4877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1107687"/>
            <a:ext cx="5040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/>
              <a:t>663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12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2414983601"/>
      </p:ext>
    </p:extLst>
  </p:cSld>
  <p:clrMapOvr>
    <a:masterClrMapping/>
  </p:clrMapOvr>
  <p:transition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158" y="749334"/>
            <a:ext cx="6630354" cy="4202206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1"/>
            <a:ext cx="2843213" cy="735807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6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9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sp>
        <p:nvSpPr>
          <p:cNvPr id="50" name="TextBox 11"/>
          <p:cNvSpPr txBox="1">
            <a:spLocks noChangeArrowheads="1"/>
          </p:cNvSpPr>
          <p:nvPr/>
        </p:nvSpPr>
        <p:spPr bwMode="auto">
          <a:xfrm>
            <a:off x="2843808" y="51470"/>
            <a:ext cx="63001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dirty="0"/>
              <a:t>Гидротехнические сооружения </a:t>
            </a:r>
            <a:r>
              <a:rPr lang="en-US" altLang="ru-RU" dirty="0"/>
              <a:t>I  </a:t>
            </a:r>
            <a:r>
              <a:rPr lang="ru-RU" altLang="ru-RU" dirty="0"/>
              <a:t>класса, на которых осуществляется постоянный государственный надзор  </a:t>
            </a:r>
          </a:p>
        </p:txBody>
      </p:sp>
      <p:pic>
        <p:nvPicPr>
          <p:cNvPr id="51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46892" y="2554304"/>
            <a:ext cx="914400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57786" y="1767061"/>
            <a:ext cx="8268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Тверская область</a:t>
            </a: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99327" y="1413216"/>
            <a:ext cx="127683" cy="127683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5114663" y="820112"/>
            <a:ext cx="2361930" cy="340519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ГТС Калининской АЭС</a:t>
            </a:r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0329" y="2307696"/>
            <a:ext cx="132750" cy="13275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5629622" y="2758240"/>
            <a:ext cx="962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Ярославская область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626831" y="1828224"/>
            <a:ext cx="2279487" cy="34051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ГТС Рыбинской ГЭС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63939" y="3449356"/>
            <a:ext cx="9778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Костромская область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899132" y="3699297"/>
            <a:ext cx="927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Ивановская область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136028" y="4022387"/>
            <a:ext cx="1035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Владимирская область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458063" y="2697555"/>
            <a:ext cx="9411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Московская область</a:t>
            </a: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631" y="2904740"/>
            <a:ext cx="132750" cy="132750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737" y="2021852"/>
            <a:ext cx="105447" cy="105447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454858" y="1622421"/>
            <a:ext cx="2212607" cy="340519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Зубцовский гидроузел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194783" y="1324168"/>
            <a:ext cx="2169415" cy="340519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ГТС Загорской ГАЭС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6" name="Рисунок 4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56" t="39103" r="37500" b="33013"/>
          <a:stretch/>
        </p:blipFill>
        <p:spPr>
          <a:xfrm>
            <a:off x="4611973" y="3408888"/>
            <a:ext cx="128209" cy="131226"/>
          </a:xfrm>
          <a:prstGeom prst="rect">
            <a:avLst/>
          </a:prstGeom>
        </p:spPr>
      </p:pic>
      <p:cxnSp>
        <p:nvCxnSpPr>
          <p:cNvPr id="47" name="Соединительная линия уступом 35"/>
          <p:cNvCxnSpPr>
            <a:stCxn id="45" idx="1"/>
            <a:endCxn id="40" idx="0"/>
          </p:cNvCxnSpPr>
          <p:nvPr/>
        </p:nvCxnSpPr>
        <p:spPr>
          <a:xfrm rot="10800000" flipV="1">
            <a:off x="5127007" y="1494428"/>
            <a:ext cx="1067777" cy="141031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053273" y="4582189"/>
            <a:ext cx="1492602" cy="340519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ГТС ТЭЦ-22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3" name="Соединительная линия уступом 52"/>
          <p:cNvCxnSpPr>
            <a:stCxn id="44" idx="3"/>
            <a:endCxn id="43" idx="0"/>
          </p:cNvCxnSpPr>
          <p:nvPr/>
        </p:nvCxnSpPr>
        <p:spPr>
          <a:xfrm>
            <a:off x="2667465" y="1792681"/>
            <a:ext cx="1482996" cy="22917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Рисунок 5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56" t="39103" r="37500" b="33013"/>
          <a:stretch/>
        </p:blipFill>
        <p:spPr>
          <a:xfrm>
            <a:off x="4283968" y="3723878"/>
            <a:ext cx="128209" cy="131226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1770032" y="4153132"/>
            <a:ext cx="2132195" cy="340519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ГТС Каширской ГРЭС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6" name="Соединительная линия уступом 40"/>
          <p:cNvCxnSpPr>
            <a:stCxn id="55" idx="3"/>
            <a:endCxn id="54" idx="2"/>
          </p:cNvCxnSpPr>
          <p:nvPr/>
        </p:nvCxnSpPr>
        <p:spPr>
          <a:xfrm flipV="1">
            <a:off x="3902227" y="3855104"/>
            <a:ext cx="445846" cy="46828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56" t="39103" r="37500" b="33013"/>
          <a:stretch/>
        </p:blipFill>
        <p:spPr>
          <a:xfrm>
            <a:off x="6330989" y="3337505"/>
            <a:ext cx="128209" cy="131226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>
            <a:off x="6770847" y="2404288"/>
            <a:ext cx="2306028" cy="34051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ГТС Костромской ГРЭС</a:t>
            </a:r>
          </a:p>
        </p:txBody>
      </p:sp>
      <p:cxnSp>
        <p:nvCxnSpPr>
          <p:cNvPr id="60" name="Соединительная линия уступом 44"/>
          <p:cNvCxnSpPr>
            <a:stCxn id="58" idx="0"/>
            <a:endCxn id="59" idx="1"/>
          </p:cNvCxnSpPr>
          <p:nvPr/>
        </p:nvCxnSpPr>
        <p:spPr>
          <a:xfrm rot="5400000" flipH="1" flipV="1">
            <a:off x="6201492" y="2768151"/>
            <a:ext cx="762957" cy="37575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Соединительная линия уступом 46"/>
          <p:cNvCxnSpPr>
            <a:stCxn id="33" idx="0"/>
            <a:endCxn id="35" idx="1"/>
          </p:cNvCxnSpPr>
          <p:nvPr/>
        </p:nvCxnSpPr>
        <p:spPr>
          <a:xfrm rot="5400000" flipH="1" flipV="1">
            <a:off x="6232161" y="1913027"/>
            <a:ext cx="309212" cy="48012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Рисунок 6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3580" y="4360313"/>
            <a:ext cx="180000" cy="180000"/>
          </a:xfrm>
          <a:prstGeom prst="rect">
            <a:avLst/>
          </a:prstGeom>
        </p:spPr>
      </p:pic>
      <p:pic>
        <p:nvPicPr>
          <p:cNvPr id="66" name="Рисунок 65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56" t="39103" r="37500" b="33013"/>
          <a:stretch/>
        </p:blipFill>
        <p:spPr>
          <a:xfrm>
            <a:off x="152455" y="4629372"/>
            <a:ext cx="175861" cy="180000"/>
          </a:xfrm>
          <a:prstGeom prst="rect">
            <a:avLst/>
          </a:prstGeom>
        </p:spPr>
      </p:pic>
      <p:pic>
        <p:nvPicPr>
          <p:cNvPr id="67" name="Рисунок 6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56" y="4083901"/>
            <a:ext cx="180000" cy="180000"/>
          </a:xfrm>
          <a:prstGeom prst="rect">
            <a:avLst/>
          </a:prstGeom>
        </p:spPr>
      </p:pic>
      <p:sp>
        <p:nvSpPr>
          <p:cNvPr id="68" name="TextBox 67"/>
          <p:cNvSpPr txBox="1"/>
          <p:nvPr/>
        </p:nvSpPr>
        <p:spPr>
          <a:xfrm>
            <a:off x="395536" y="4043187"/>
            <a:ext cx="972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ГЭС, ГАЭС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95536" y="4317325"/>
            <a:ext cx="7210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АЭС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95536" y="4587974"/>
            <a:ext cx="12824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ТЭЦ, ГРЭС</a:t>
            </a: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257" y="3124115"/>
            <a:ext cx="105447" cy="105447"/>
          </a:xfrm>
          <a:prstGeom prst="rect">
            <a:avLst/>
          </a:prstGeom>
        </p:spPr>
      </p:pic>
      <p:pic>
        <p:nvPicPr>
          <p:cNvPr id="72" name="Рисунок 7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110" y="2811657"/>
            <a:ext cx="105447" cy="105447"/>
          </a:xfrm>
          <a:prstGeom prst="rect">
            <a:avLst/>
          </a:prstGeom>
        </p:spPr>
      </p:pic>
      <p:pic>
        <p:nvPicPr>
          <p:cNvPr id="73" name="Рисунок 7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7029" y="2716281"/>
            <a:ext cx="105447" cy="105447"/>
          </a:xfrm>
          <a:prstGeom prst="rect">
            <a:avLst/>
          </a:prstGeom>
        </p:spPr>
      </p:pic>
      <p:pic>
        <p:nvPicPr>
          <p:cNvPr id="74" name="Рисунок 7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997" y="2703617"/>
            <a:ext cx="105447" cy="105447"/>
          </a:xfrm>
          <a:prstGeom prst="rect">
            <a:avLst/>
          </a:prstGeom>
        </p:spPr>
      </p:pic>
      <p:sp>
        <p:nvSpPr>
          <p:cNvPr id="75" name="TextBox 74"/>
          <p:cNvSpPr txBox="1"/>
          <p:nvPr/>
        </p:nvSpPr>
        <p:spPr>
          <a:xfrm>
            <a:off x="843675" y="3656684"/>
            <a:ext cx="2683626" cy="34051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sz="1400" b="1" dirty="0"/>
              <a:t>Озернинское водохранилище</a:t>
            </a:r>
            <a:endParaRPr lang="ru-RU" sz="1400" dirty="0"/>
          </a:p>
        </p:txBody>
      </p:sp>
      <p:sp>
        <p:nvSpPr>
          <p:cNvPr id="76" name="TextBox 75"/>
          <p:cNvSpPr txBox="1"/>
          <p:nvPr/>
        </p:nvSpPr>
        <p:spPr>
          <a:xfrm>
            <a:off x="496089" y="3001275"/>
            <a:ext cx="2295270" cy="34051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sz="1400" b="1" dirty="0"/>
              <a:t>Рузское водохранилище</a:t>
            </a:r>
            <a:endParaRPr lang="ru-RU" sz="1400" dirty="0"/>
          </a:p>
        </p:txBody>
      </p:sp>
      <p:sp>
        <p:nvSpPr>
          <p:cNvPr id="77" name="TextBox 76"/>
          <p:cNvSpPr txBox="1"/>
          <p:nvPr/>
        </p:nvSpPr>
        <p:spPr>
          <a:xfrm>
            <a:off x="328316" y="2275777"/>
            <a:ext cx="2173051" cy="34051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Можайский гидроузел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8" name="Соединительная линия уступом 62"/>
          <p:cNvCxnSpPr>
            <a:stCxn id="76" idx="3"/>
            <a:endCxn id="74" idx="2"/>
          </p:cNvCxnSpPr>
          <p:nvPr/>
        </p:nvCxnSpPr>
        <p:spPr>
          <a:xfrm flipV="1">
            <a:off x="2791359" y="2809064"/>
            <a:ext cx="1537362" cy="36247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Соединительная линия уступом 63"/>
          <p:cNvCxnSpPr>
            <a:endCxn id="73" idx="2"/>
          </p:cNvCxnSpPr>
          <p:nvPr/>
        </p:nvCxnSpPr>
        <p:spPr>
          <a:xfrm flipV="1">
            <a:off x="3527301" y="2821728"/>
            <a:ext cx="942452" cy="83495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Соединительная линия уступом 65"/>
          <p:cNvCxnSpPr>
            <a:stCxn id="48" idx="3"/>
            <a:endCxn id="46" idx="2"/>
          </p:cNvCxnSpPr>
          <p:nvPr/>
        </p:nvCxnSpPr>
        <p:spPr>
          <a:xfrm flipV="1">
            <a:off x="4545875" y="3540114"/>
            <a:ext cx="130203" cy="121233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4932040" y="4731990"/>
            <a:ext cx="2420497" cy="34051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sz="1400" b="1" dirty="0"/>
              <a:t>Акуловский гидроузел</a:t>
            </a:r>
            <a:endParaRPr lang="ru-RU" sz="1400" dirty="0"/>
          </a:p>
        </p:txBody>
      </p:sp>
      <p:cxnSp>
        <p:nvCxnSpPr>
          <p:cNvPr id="83" name="Соединительная линия уступом 82"/>
          <p:cNvCxnSpPr>
            <a:stCxn id="82" idx="1"/>
          </p:cNvCxnSpPr>
          <p:nvPr/>
        </p:nvCxnSpPr>
        <p:spPr>
          <a:xfrm rot="10800000">
            <a:off x="4869634" y="3239208"/>
            <a:ext cx="62407" cy="166304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5" name="Рисунок 8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121" y="4868701"/>
            <a:ext cx="180000" cy="180000"/>
          </a:xfrm>
          <a:prstGeom prst="rect">
            <a:avLst/>
          </a:prstGeom>
        </p:spPr>
      </p:pic>
      <p:sp>
        <p:nvSpPr>
          <p:cNvPr id="86" name="TextBox 85"/>
          <p:cNvSpPr txBox="1"/>
          <p:nvPr/>
        </p:nvSpPr>
        <p:spPr>
          <a:xfrm>
            <a:off x="399604" y="4839413"/>
            <a:ext cx="31642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ГТС Водохозяйственного комплекса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07504" y="771550"/>
            <a:ext cx="2109372" cy="34051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ГТС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класса: 11</a:t>
            </a:r>
            <a:endParaRPr lang="ru-RU" sz="14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2" name="Соединительная линия уступом 35"/>
          <p:cNvCxnSpPr>
            <a:stCxn id="31" idx="1"/>
          </p:cNvCxnSpPr>
          <p:nvPr/>
        </p:nvCxnSpPr>
        <p:spPr>
          <a:xfrm rot="10800000" flipV="1">
            <a:off x="4682617" y="990372"/>
            <a:ext cx="432047" cy="51997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>
            <a:stCxn id="77" idx="3"/>
          </p:cNvCxnSpPr>
          <p:nvPr/>
        </p:nvCxnSpPr>
        <p:spPr>
          <a:xfrm>
            <a:off x="2501367" y="2446037"/>
            <a:ext cx="1582313" cy="37475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13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669975059"/>
      </p:ext>
    </p:extLst>
  </p:cSld>
  <p:clrMapOvr>
    <a:masterClrMapping/>
  </p:clrMapOvr>
  <p:transition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1"/>
            <a:ext cx="2843213" cy="735807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9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pic>
        <p:nvPicPr>
          <p:cNvPr id="51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Прямоугольник 51"/>
          <p:cNvSpPr/>
          <p:nvPr/>
        </p:nvSpPr>
        <p:spPr>
          <a:xfrm>
            <a:off x="8316416" y="4882852"/>
            <a:ext cx="827584" cy="2606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Слайд 8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556" y="735806"/>
            <a:ext cx="9144000" cy="4407694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162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20638" y="2662237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14</a:t>
            </a:fld>
            <a:endParaRPr lang="en-US" altLang="ru-RU" dirty="0"/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18F14326-2E0C-453C-8A5B-41C3C8A53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404" y="67134"/>
            <a:ext cx="63007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2000" dirty="0"/>
              <a:t>Клименко Николай Николаевич</a:t>
            </a:r>
          </a:p>
          <a:p>
            <a:pPr algn="ctr"/>
            <a:r>
              <a:rPr lang="ru-RU" altLang="ru-RU" sz="1200" dirty="0"/>
              <a:t>Начальник отдела </a:t>
            </a:r>
            <a:r>
              <a:rPr lang="ru-RU" sz="1200" dirty="0"/>
              <a:t>государственного энергетического надзора по московской области</a:t>
            </a:r>
            <a:endParaRPr lang="ru-RU" altLang="ru-RU" sz="1200" dirty="0"/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2225" y="2650333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9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pic>
        <p:nvPicPr>
          <p:cNvPr id="51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Прямоугольник 27"/>
          <p:cNvSpPr/>
          <p:nvPr/>
        </p:nvSpPr>
        <p:spPr>
          <a:xfrm>
            <a:off x="0" y="2283718"/>
            <a:ext cx="9144000" cy="502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altLang="ru-RU" sz="3000" dirty="0"/>
              <a:t>Государственный горный надзор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2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2373665823"/>
      </p:ext>
    </p:extLst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2225" y="2650333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rgbClr val="E7E6E6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1"/>
            <a:ext cx="2843213" cy="735807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9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>
                <a:solidFill>
                  <a:prstClr val="black"/>
                </a:solidFill>
              </a:rPr>
              <a:t>РОСТЕХНАДЗОР</a:t>
            </a:r>
          </a:p>
          <a:p>
            <a:pPr algn="ctr"/>
            <a:r>
              <a:rPr lang="ru-RU" altLang="ru-RU" sz="1400" dirty="0">
                <a:solidFill>
                  <a:prstClr val="black"/>
                </a:solidFill>
              </a:rPr>
              <a:t>Центральное Управление</a:t>
            </a:r>
          </a:p>
        </p:txBody>
      </p:sp>
      <p:sp>
        <p:nvSpPr>
          <p:cNvPr id="50" name="TextBox 11"/>
          <p:cNvSpPr txBox="1">
            <a:spLocks noChangeArrowheads="1"/>
          </p:cNvSpPr>
          <p:nvPr/>
        </p:nvSpPr>
        <p:spPr bwMode="auto">
          <a:xfrm>
            <a:off x="2915816" y="195486"/>
            <a:ext cx="62281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dirty="0">
                <a:solidFill>
                  <a:prstClr val="black"/>
                </a:solidFill>
              </a:rPr>
              <a:t>Объекты государственного горного надзора</a:t>
            </a:r>
          </a:p>
        </p:txBody>
      </p:sp>
      <p:pic>
        <p:nvPicPr>
          <p:cNvPr id="51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-641195" y="172137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dirty="0">
                <a:solidFill>
                  <a:srgbClr val="000000"/>
                </a:solidFill>
                <a:ea typeface="Arial Unicode MS" panose="020B0604020202020204" pitchFamily="34" charset="-128"/>
              </a:rPr>
              <a:t>Горнодобывающие </a:t>
            </a:r>
          </a:p>
          <a:p>
            <a:pPr algn="ctr"/>
            <a:r>
              <a:rPr lang="ru-RU" sz="1600" dirty="0">
                <a:solidFill>
                  <a:srgbClr val="000000"/>
                </a:solidFill>
                <a:ea typeface="Arial Unicode MS" panose="020B0604020202020204" pitchFamily="34" charset="-128"/>
              </a:rPr>
              <a:t>предприятия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58053" y="1721370"/>
            <a:ext cx="27363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000000"/>
                </a:solidFill>
                <a:ea typeface="Arial Unicode MS" panose="020B0604020202020204" pitchFamily="34" charset="-128"/>
              </a:rPr>
              <a:t>Производство и хранение взрывчатых материалов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987824" y="1721371"/>
            <a:ext cx="3418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000000"/>
                </a:solidFill>
                <a:ea typeface="Arial Unicode MS" panose="020B0604020202020204" pitchFamily="34" charset="-128"/>
              </a:rPr>
              <a:t>Металлургическая </a:t>
            </a:r>
          </a:p>
          <a:p>
            <a:pPr algn="ctr"/>
            <a:r>
              <a:rPr lang="ru-RU" sz="1600" dirty="0">
                <a:solidFill>
                  <a:srgbClr val="000000"/>
                </a:solidFill>
                <a:ea typeface="Arial Unicode MS" panose="020B0604020202020204" pitchFamily="34" charset="-128"/>
              </a:rPr>
              <a:t>промышленность</a:t>
            </a:r>
            <a:endParaRPr lang="ru-RU" sz="1600" dirty="0">
              <a:solidFill>
                <a:prstClr val="black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9" y="2410386"/>
            <a:ext cx="3037357" cy="15895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361" y="2410386"/>
            <a:ext cx="2527113" cy="159326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7809" y="2410387"/>
            <a:ext cx="2646548" cy="1533352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3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2172120489"/>
      </p:ext>
    </p:extLst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2225" y="2650333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9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pic>
        <p:nvPicPr>
          <p:cNvPr id="51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Прямоугольник 27"/>
          <p:cNvSpPr/>
          <p:nvPr/>
        </p:nvSpPr>
        <p:spPr>
          <a:xfrm>
            <a:off x="0" y="760463"/>
            <a:ext cx="9144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3308EA"/>
                </a:solidFill>
              </a:rPr>
              <a:t>На территории Московской области: </a:t>
            </a:r>
          </a:p>
          <a:p>
            <a:r>
              <a:rPr lang="ru-RU" sz="2000" u="sng" dirty="0"/>
              <a:t>Горнодобывающие предприятия </a:t>
            </a:r>
          </a:p>
          <a:p>
            <a:r>
              <a:rPr lang="ru-RU" sz="2000" dirty="0"/>
              <a:t>- </a:t>
            </a:r>
            <a:r>
              <a:rPr lang="ru-RU" sz="2000" dirty="0">
                <a:solidFill>
                  <a:srgbClr val="FF0000"/>
                </a:solidFill>
              </a:rPr>
              <a:t>8 </a:t>
            </a:r>
            <a:r>
              <a:rPr lang="ru-RU" sz="2000" b="0" dirty="0"/>
              <a:t>опасных производственных объектов </a:t>
            </a:r>
            <a:r>
              <a:rPr lang="en-US" sz="2000" b="0" dirty="0"/>
              <a:t>III </a:t>
            </a:r>
            <a:r>
              <a:rPr lang="ru-RU" sz="2000" b="0" dirty="0"/>
              <a:t>класса опасности,</a:t>
            </a:r>
            <a:r>
              <a:rPr lang="ru-RU" sz="2000" dirty="0">
                <a:solidFill>
                  <a:srgbClr val="FF0000"/>
                </a:solidFill>
              </a:rPr>
              <a:t> 6 </a:t>
            </a:r>
            <a:r>
              <a:rPr lang="ru-RU" sz="2000" b="0" dirty="0"/>
              <a:t>опасных производственных объектов </a:t>
            </a:r>
            <a:r>
              <a:rPr lang="en-US" sz="2000" b="0" dirty="0"/>
              <a:t>II </a:t>
            </a:r>
            <a:r>
              <a:rPr lang="ru-RU" sz="2000" b="0" dirty="0"/>
              <a:t>класса опасности, в соответствии</a:t>
            </a:r>
            <a:r>
              <a:rPr lang="ru-RU" sz="2000" dirty="0"/>
              <a:t> </a:t>
            </a:r>
            <a:r>
              <a:rPr lang="ru-RU" sz="2000" b="0" dirty="0"/>
              <a:t>с Федеральным законом </a:t>
            </a:r>
            <a:r>
              <a:rPr lang="ru-RU" sz="2000" b="0" i="1" dirty="0"/>
              <a:t>«О промышленной безопасности опасных производственных объектов» от 21.07.1997 № 116-ФЗ;</a:t>
            </a:r>
            <a:r>
              <a:rPr lang="ru-RU" sz="2000" b="0" dirty="0"/>
              <a:t> </a:t>
            </a:r>
          </a:p>
          <a:p>
            <a:pPr marL="1588" indent="14288">
              <a:buFontTx/>
              <a:buChar char="-"/>
            </a:pPr>
            <a:r>
              <a:rPr lang="ru-RU" sz="2000" dirty="0"/>
              <a:t> </a:t>
            </a:r>
            <a:r>
              <a:rPr lang="ru-RU" sz="2000" dirty="0">
                <a:solidFill>
                  <a:srgbClr val="FF0000"/>
                </a:solidFill>
              </a:rPr>
              <a:t>109 </a:t>
            </a:r>
            <a:r>
              <a:rPr lang="ru-RU" sz="2000" b="0" dirty="0"/>
              <a:t>предприятий, надзор осуществляется в соответствии со ст. 38 Закон РФ от 21.02.1992 № 2395-1 «О недрах» (надзор за безопасным ведением работ, связанных с пользованием недрами); </a:t>
            </a:r>
          </a:p>
          <a:p>
            <a:r>
              <a:rPr lang="ru-RU" sz="2000" dirty="0"/>
              <a:t>-</a:t>
            </a:r>
            <a:r>
              <a:rPr lang="ru-RU" sz="2000" dirty="0">
                <a:solidFill>
                  <a:srgbClr val="FF0000"/>
                </a:solidFill>
              </a:rPr>
              <a:t> 41 </a:t>
            </a:r>
            <a:r>
              <a:rPr lang="ru-RU" sz="2000" b="0" dirty="0"/>
              <a:t>опасный производственный объект </a:t>
            </a:r>
            <a:r>
              <a:rPr lang="ru-RU" sz="2000" u="sng" dirty="0"/>
              <a:t>металлургической промышленности</a:t>
            </a:r>
            <a:r>
              <a:rPr lang="ru-RU" sz="2000" b="0" u="sng" dirty="0"/>
              <a:t>;</a:t>
            </a:r>
            <a:endParaRPr lang="ru-RU" sz="2000" dirty="0">
              <a:solidFill>
                <a:srgbClr val="FF0000"/>
              </a:solidFill>
            </a:endParaRPr>
          </a:p>
          <a:p>
            <a:r>
              <a:rPr lang="ru-RU" sz="2000" dirty="0"/>
              <a:t>-</a:t>
            </a:r>
            <a:r>
              <a:rPr lang="ru-RU" sz="2000" dirty="0">
                <a:solidFill>
                  <a:srgbClr val="FF0000"/>
                </a:solidFill>
              </a:rPr>
              <a:t> 47</a:t>
            </a:r>
            <a:r>
              <a:rPr lang="ru-RU" sz="2000" dirty="0"/>
              <a:t> </a:t>
            </a:r>
            <a:r>
              <a:rPr lang="ru-RU" sz="2000" b="0" dirty="0"/>
              <a:t>опасных производственных объектов, в том числе объекты оборонно-промышленного комплекса, осуществляющие деятельность</a:t>
            </a:r>
            <a:r>
              <a:rPr lang="ru-RU" sz="2000" dirty="0"/>
              <a:t>, </a:t>
            </a:r>
            <a:r>
              <a:rPr lang="ru-RU" sz="2000" b="0" dirty="0"/>
              <a:t>связанную </a:t>
            </a:r>
            <a:r>
              <a:rPr lang="ru-RU" sz="2000" dirty="0"/>
              <a:t>с</a:t>
            </a:r>
            <a:r>
              <a:rPr lang="ru-RU" sz="2000" b="0" dirty="0"/>
              <a:t> </a:t>
            </a:r>
            <a:r>
              <a:rPr lang="ru-RU" sz="2000" u="sng" dirty="0"/>
              <a:t>обращением взрывчатых материалов промышленного назначения</a:t>
            </a:r>
            <a:r>
              <a:rPr lang="ru-RU" sz="2000" dirty="0"/>
              <a:t>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4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3177256011"/>
      </p:ext>
    </p:extLst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2225" y="2650333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9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pic>
        <p:nvPicPr>
          <p:cNvPr id="51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Прямоугольник 27"/>
          <p:cNvSpPr/>
          <p:nvPr/>
        </p:nvSpPr>
        <p:spPr>
          <a:xfrm>
            <a:off x="0" y="2427734"/>
            <a:ext cx="9144000" cy="502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altLang="ru-RU" sz="3000" dirty="0"/>
              <a:t>Государственный энергетический надзор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5</a:t>
            </a:fld>
            <a:endParaRPr lang="en-US" altLang="ru-RU" dirty="0"/>
          </a:p>
        </p:txBody>
      </p:sp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2225" y="2650333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1"/>
            <a:ext cx="2843213" cy="735807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9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sp>
        <p:nvSpPr>
          <p:cNvPr id="50" name="TextBox 11"/>
          <p:cNvSpPr txBox="1">
            <a:spLocks noChangeArrowheads="1"/>
          </p:cNvSpPr>
          <p:nvPr/>
        </p:nvSpPr>
        <p:spPr bwMode="auto">
          <a:xfrm>
            <a:off x="2915816" y="0"/>
            <a:ext cx="62281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dirty="0"/>
              <a:t>Общее количество поднадзорных объектов по направлению государственного энергетического надзора</a:t>
            </a:r>
          </a:p>
        </p:txBody>
      </p:sp>
      <p:pic>
        <p:nvPicPr>
          <p:cNvPr id="51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Прямоугольник 27"/>
          <p:cNvSpPr/>
          <p:nvPr/>
        </p:nvSpPr>
        <p:spPr>
          <a:xfrm>
            <a:off x="395536" y="915566"/>
            <a:ext cx="87484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altLang="ru-RU" sz="2400" dirty="0"/>
              <a:t>	</a:t>
            </a:r>
            <a:r>
              <a:rPr lang="ru-RU" altLang="ru-RU" sz="2400" dirty="0">
                <a:solidFill>
                  <a:srgbClr val="FF0000"/>
                </a:solidFill>
              </a:rPr>
              <a:t>33</a:t>
            </a:r>
            <a:r>
              <a:rPr lang="ru-RU" altLang="ru-RU" sz="2400" dirty="0"/>
              <a:t>  тепловых электростанций</a:t>
            </a:r>
          </a:p>
          <a:p>
            <a:pPr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altLang="ru-RU" sz="2400" dirty="0">
                <a:solidFill>
                  <a:srgbClr val="FF0000"/>
                </a:solidFill>
              </a:rPr>
              <a:t>	3</a:t>
            </a:r>
            <a:r>
              <a:rPr lang="ru-RU" altLang="ru-RU" sz="2400" dirty="0"/>
              <a:t>  гидроэлектростанции</a:t>
            </a:r>
          </a:p>
          <a:p>
            <a:pPr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altLang="ru-RU" sz="2400" dirty="0"/>
              <a:t>	</a:t>
            </a:r>
            <a:r>
              <a:rPr lang="ru-RU" altLang="ru-RU" sz="2400" dirty="0">
                <a:solidFill>
                  <a:srgbClr val="FF0000"/>
                </a:solidFill>
              </a:rPr>
              <a:t>13</a:t>
            </a:r>
            <a:r>
              <a:rPr lang="ru-RU" altLang="ru-RU" sz="2400" dirty="0"/>
              <a:t> газотурбинных электростанций</a:t>
            </a:r>
          </a:p>
          <a:p>
            <a:pPr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altLang="ru-RU" sz="2400" dirty="0">
                <a:solidFill>
                  <a:srgbClr val="FF0000"/>
                </a:solidFill>
              </a:rPr>
              <a:t>	151</a:t>
            </a:r>
            <a:r>
              <a:rPr lang="ru-RU" altLang="ru-RU" sz="2400" dirty="0"/>
              <a:t> предприятие электрических сетей</a:t>
            </a:r>
          </a:p>
          <a:p>
            <a:pPr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altLang="ru-RU" sz="2400" dirty="0"/>
              <a:t>	</a:t>
            </a:r>
            <a:r>
              <a:rPr lang="ru-RU" altLang="ru-RU" sz="2400" dirty="0">
                <a:solidFill>
                  <a:srgbClr val="FF0000"/>
                </a:solidFill>
              </a:rPr>
              <a:t>7860</a:t>
            </a:r>
            <a:r>
              <a:rPr lang="ru-RU" altLang="ru-RU" sz="2400" dirty="0"/>
              <a:t>  котельных</a:t>
            </a:r>
          </a:p>
          <a:p>
            <a:pPr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altLang="ru-RU" sz="2400" dirty="0"/>
              <a:t>	</a:t>
            </a:r>
            <a:r>
              <a:rPr lang="ru-RU" altLang="ru-RU" sz="2400" dirty="0">
                <a:solidFill>
                  <a:srgbClr val="FF0000"/>
                </a:solidFill>
              </a:rPr>
              <a:t>86426 </a:t>
            </a:r>
            <a:r>
              <a:rPr lang="ru-RU" altLang="ru-RU" sz="2400" dirty="0"/>
              <a:t>трансформаторных подстанций </a:t>
            </a:r>
          </a:p>
          <a:p>
            <a:pPr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altLang="ru-RU" sz="2400" dirty="0"/>
              <a:t>	</a:t>
            </a:r>
            <a:r>
              <a:rPr lang="ru-RU" altLang="ru-RU" sz="2400" dirty="0">
                <a:solidFill>
                  <a:srgbClr val="FF0000"/>
                </a:solidFill>
              </a:rPr>
              <a:t>18  867 </a:t>
            </a:r>
            <a:r>
              <a:rPr lang="ru-RU" altLang="ru-RU" sz="2400" dirty="0"/>
              <a:t> км тепловых сетей</a:t>
            </a:r>
          </a:p>
          <a:p>
            <a:pPr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altLang="ru-RU" sz="2400" dirty="0"/>
              <a:t>	</a:t>
            </a:r>
            <a:r>
              <a:rPr lang="ru-RU" altLang="ru-RU" sz="2400" dirty="0">
                <a:solidFill>
                  <a:srgbClr val="FF0000"/>
                </a:solidFill>
              </a:rPr>
              <a:t>312 539</a:t>
            </a:r>
            <a:r>
              <a:rPr lang="ru-RU" altLang="ru-RU" sz="2400" dirty="0"/>
              <a:t> км линий электропередачи </a:t>
            </a:r>
          </a:p>
          <a:p>
            <a:pPr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altLang="ru-RU" sz="2400" dirty="0"/>
              <a:t>	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z="1400" smtClean="0"/>
              <a:pPr>
                <a:defRPr/>
              </a:pPr>
              <a:t>6</a:t>
            </a:fld>
            <a:endParaRPr lang="en-US" altLang="ru-RU" sz="1400" dirty="0"/>
          </a:p>
        </p:txBody>
      </p:sp>
    </p:spTree>
    <p:extLst>
      <p:ext uri="{BB962C8B-B14F-4D97-AF65-F5344CB8AC3E}">
        <p14:creationId xmlns:p14="http://schemas.microsoft.com/office/powerpoint/2010/main" val="1439654883"/>
      </p:ext>
    </p:extLst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2225" y="2650333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1"/>
            <a:ext cx="2843213" cy="735807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9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sp>
        <p:nvSpPr>
          <p:cNvPr id="50" name="TextBox 11"/>
          <p:cNvSpPr txBox="1">
            <a:spLocks noChangeArrowheads="1"/>
          </p:cNvSpPr>
          <p:nvPr/>
        </p:nvSpPr>
        <p:spPr bwMode="auto">
          <a:xfrm>
            <a:off x="2915816" y="195486"/>
            <a:ext cx="62281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dirty="0"/>
              <a:t>Динамика количества выявляемых нарушений</a:t>
            </a:r>
          </a:p>
        </p:txBody>
      </p:sp>
      <p:pic>
        <p:nvPicPr>
          <p:cNvPr id="51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830823016"/>
              </p:ext>
            </p:extLst>
          </p:nvPr>
        </p:nvGraphicFramePr>
        <p:xfrm>
          <a:off x="695206" y="760487"/>
          <a:ext cx="8044105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7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3423415236"/>
      </p:ext>
    </p:extLst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2225" y="2650333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1"/>
            <a:ext cx="2843213" cy="735807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9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sp>
        <p:nvSpPr>
          <p:cNvPr id="50" name="TextBox 11"/>
          <p:cNvSpPr txBox="1">
            <a:spLocks noChangeArrowheads="1"/>
          </p:cNvSpPr>
          <p:nvPr/>
        </p:nvSpPr>
        <p:spPr bwMode="auto">
          <a:xfrm>
            <a:off x="2843213" y="0"/>
            <a:ext cx="630078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1600" dirty="0"/>
              <a:t>Оценка готовности муниципальных образований Центрального управления к осенне-зимнему периоду   2018 – 2019 гг</a:t>
            </a:r>
          </a:p>
          <a:p>
            <a:pPr algn="ctr"/>
            <a:endParaRPr lang="ru-RU" altLang="ru-RU" dirty="0"/>
          </a:p>
        </p:txBody>
      </p:sp>
      <p:pic>
        <p:nvPicPr>
          <p:cNvPr id="51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2643761"/>
              </p:ext>
            </p:extLst>
          </p:nvPr>
        </p:nvGraphicFramePr>
        <p:xfrm>
          <a:off x="78681" y="950516"/>
          <a:ext cx="5000821" cy="3978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1005424634"/>
              </p:ext>
            </p:extLst>
          </p:nvPr>
        </p:nvGraphicFramePr>
        <p:xfrm>
          <a:off x="5004048" y="770595"/>
          <a:ext cx="4139952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8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3168646414"/>
      </p:ext>
    </p:extLst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143000" y="1"/>
            <a:ext cx="6858000" cy="735806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1159669" y="2650331"/>
            <a:ext cx="6858000" cy="354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76771" tIns="38385" rIns="76771" bIns="38385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pic>
        <p:nvPicPr>
          <p:cNvPr id="11269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2" y="44054"/>
            <a:ext cx="557213" cy="627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Box 11"/>
          <p:cNvSpPr txBox="1">
            <a:spLocks noChangeArrowheads="1"/>
          </p:cNvSpPr>
          <p:nvPr/>
        </p:nvSpPr>
        <p:spPr bwMode="auto">
          <a:xfrm>
            <a:off x="3251598" y="240506"/>
            <a:ext cx="47410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dirty="0"/>
              <a:t>Анализ травматизма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143000" y="1"/>
            <a:ext cx="2132410" cy="735806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143000" y="735807"/>
            <a:ext cx="6858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9419117"/>
              </p:ext>
            </p:extLst>
          </p:nvPr>
        </p:nvGraphicFramePr>
        <p:xfrm>
          <a:off x="1223962" y="897565"/>
          <a:ext cx="6642404" cy="4050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1810941" y="111990"/>
            <a:ext cx="1313259" cy="539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7" tIns="27004" rIns="54007" bIns="27004">
            <a:spAutoFit/>
          </a:bodyPr>
          <a:lstStyle/>
          <a:p>
            <a:pPr algn="ctr"/>
            <a:r>
              <a:rPr lang="ru-RU" altLang="ru-RU" sz="1050" dirty="0"/>
              <a:t>РОСТЕХНАДЗОР</a:t>
            </a:r>
          </a:p>
          <a:p>
            <a:pPr algn="ctr"/>
            <a:r>
              <a:rPr lang="ru-RU" altLang="ru-RU" sz="1050" dirty="0"/>
              <a:t>Центральное Управление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9</a:t>
            </a:fld>
            <a:endParaRPr lang="en-US" altLang="ru-RU"/>
          </a:p>
        </p:txBody>
      </p:sp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32874</TotalTime>
  <Words>413</Words>
  <Application>Microsoft Office PowerPoint</Application>
  <PresentationFormat>Экран (16:9)</PresentationFormat>
  <Paragraphs>133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Arial Unicode MS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ГГТН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Копылов</dc:creator>
  <cp:lastModifiedBy>Быков А.В</cp:lastModifiedBy>
  <cp:revision>3003</cp:revision>
  <cp:lastPrinted>2019-06-20T15:32:15Z</cp:lastPrinted>
  <dcterms:created xsi:type="dcterms:W3CDTF">2000-02-02T11:29:10Z</dcterms:created>
  <dcterms:modified xsi:type="dcterms:W3CDTF">2019-12-03T14:03:10Z</dcterms:modified>
</cp:coreProperties>
</file>