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3"/>
  </p:notesMasterIdLst>
  <p:sldIdLst>
    <p:sldId id="256" r:id="rId2"/>
    <p:sldId id="257" r:id="rId3"/>
    <p:sldId id="259" r:id="rId4"/>
    <p:sldId id="260" r:id="rId5"/>
    <p:sldId id="261" r:id="rId6"/>
    <p:sldId id="262" r:id="rId7"/>
    <p:sldId id="278" r:id="rId8"/>
    <p:sldId id="276" r:id="rId9"/>
    <p:sldId id="277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showAnimation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D366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9" autoAdjust="0"/>
    <p:restoredTop sz="94590" autoAdjust="0"/>
  </p:normalViewPr>
  <p:slideViewPr>
    <p:cSldViewPr snapToGrid="0" snapToObjects="1">
      <p:cViewPr>
        <p:scale>
          <a:sx n="72" d="100"/>
          <a:sy n="72" d="100"/>
        </p:scale>
        <p:origin x="-1096" y="-2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60" y="75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6952F6-8BB2-5946-80C9-FDCA59388C6D}" type="datetimeFigureOut">
              <a:rPr lang="ru-RU" smtClean="0"/>
              <a:t>20.11.2019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18E0CBB-1ED1-5F4E-81EB-968815FE88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64422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8E0CBB-1ED1-5F4E-81EB-968815FE8858}" type="slidenum">
              <a:rPr lang="ru-RU" smtClean="0"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61721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wireframeOverlay-Home.png"/>
          <p:cNvPicPr>
            <a:picLocks noChangeAspect="1"/>
          </p:cNvPicPr>
          <p:nvPr/>
        </p:nvPicPr>
        <p:blipFill>
          <a:blip r:embed="rId2"/>
          <a:srcRect t="-93973"/>
          <a:stretch>
            <a:fillRect/>
          </a:stretch>
        </p:blipFill>
        <p:spPr>
          <a:xfrm>
            <a:off x="179294" y="1183341"/>
            <a:ext cx="8787384" cy="5276725"/>
          </a:xfrm>
          <a:prstGeom prst="rect">
            <a:avLst/>
          </a:prstGeom>
          <a:gradFill>
            <a:gsLst>
              <a:gs pos="0">
                <a:schemeClr val="tx2"/>
              </a:gs>
              <a:gs pos="100000">
                <a:schemeClr val="bg2"/>
              </a:gs>
            </a:gsLst>
            <a:lin ang="5400000" scaled="0"/>
          </a:gradFill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17513" y="2168338"/>
            <a:ext cx="8307387" cy="1619250"/>
          </a:xfrm>
        </p:spPr>
        <p:txBody>
          <a:bodyPr/>
          <a:lstStyle>
            <a:lvl1pPr algn="ctr">
              <a:defRPr sz="4800"/>
            </a:lvl1pPr>
          </a:lstStyle>
          <a:p>
            <a:r>
              <a:rPr lang="en-US" smtClean="0"/>
              <a:t>Образец заголовка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17513" y="3810000"/>
            <a:ext cx="8307387" cy="753036"/>
          </a:xfrm>
        </p:spPr>
        <p:txBody>
          <a:bodyPr>
            <a:normAutofit/>
          </a:bodyPr>
          <a:lstStyle>
            <a:lvl1pPr marL="0" indent="0" algn="ctr">
              <a:spcBef>
                <a:spcPts val="300"/>
              </a:spcBef>
              <a:buNone/>
              <a:defRPr sz="18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Образец подзаголовка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38E4D-051A-41E1-86A4-E56916468FD0}" type="datetimeFigureOut">
              <a:rPr lang="en-US" smtClean="0"/>
              <a:t>11/20/2019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" name="Picture 7" descr="DirectionalButtons-RightOnly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22266" y="533400"/>
            <a:ext cx="752475" cy="352425"/>
          </a:xfrm>
          <a:prstGeom prst="rect">
            <a:avLst/>
          </a:prstGeom>
        </p:spPr>
      </p:pic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382000" y="1219200"/>
            <a:ext cx="533400" cy="365125"/>
          </a:xfrm>
        </p:spPr>
        <p:txBody>
          <a:bodyPr/>
          <a:lstStyle/>
          <a:p>
            <a:fld id="{886BB73A-582F-4420-9A14-CB10A2B2E5E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wireframeOverlay-Content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294" y="1179576"/>
            <a:ext cx="8787384" cy="1440702"/>
          </a:xfrm>
          <a:prstGeom prst="rect">
            <a:avLst/>
          </a:prstGeom>
          <a:gradFill>
            <a:gsLst>
              <a:gs pos="0">
                <a:schemeClr val="tx2"/>
              </a:gs>
              <a:gs pos="100000">
                <a:schemeClr val="bg2"/>
              </a:gs>
            </a:gsLst>
            <a:lin ang="5400000" scaled="0"/>
          </a:gradFill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6859" y="1466850"/>
            <a:ext cx="8308039" cy="1128432"/>
          </a:xfrm>
        </p:spPr>
        <p:txBody>
          <a:bodyPr vert="horz" lIns="91440" tIns="45720" rIns="91440" bIns="45720" rtlCol="0" anchor="b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Образец заголовка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007224" y="2623296"/>
            <a:ext cx="4717676" cy="3831292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Чтобы добавить рисунок, перетащите его на заполнитель или щелкните значок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30213" y="2770187"/>
            <a:ext cx="3429093" cy="3576825"/>
          </a:xfrm>
        </p:spPr>
        <p:txBody>
          <a:bodyPr>
            <a:normAutofit/>
          </a:bodyPr>
          <a:lstStyle>
            <a:lvl1pPr marL="0" indent="0">
              <a:spcBef>
                <a:spcPts val="6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38E4D-051A-41E1-86A4-E56916468FD0}" type="datetimeFigureOut">
              <a:rPr lang="en-US" smtClean="0"/>
              <a:t>11/20/2019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6BB73A-582F-4420-9A14-CB10A2B2E5E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Рисунок с подписью (другой вариант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wireframeOverlay-PCVertical.png"/>
          <p:cNvPicPr>
            <a:picLocks noChangeAspect="1"/>
          </p:cNvPicPr>
          <p:nvPr/>
        </p:nvPicPr>
        <p:blipFill>
          <a:blip r:embed="rId2"/>
          <a:srcRect b="-123309"/>
          <a:stretch>
            <a:fillRect/>
          </a:stretch>
        </p:blipFill>
        <p:spPr>
          <a:xfrm>
            <a:off x="182880" y="1179575"/>
            <a:ext cx="5133975" cy="5275013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tx2"/>
              </a:gs>
            </a:gsLst>
            <a:lin ang="5400000" scaled="0"/>
          </a:gradFill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6859" y="1680882"/>
            <a:ext cx="4313891" cy="1162050"/>
          </a:xfrm>
        </p:spPr>
        <p:txBody>
          <a:bodyPr anchor="b"/>
          <a:lstStyle>
            <a:lvl1pPr algn="l">
              <a:defRPr sz="2800" b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Образец заголовка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16859" y="2837329"/>
            <a:ext cx="4313891" cy="3415834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600"/>
              </a:spcBef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38E4D-051A-41E1-86A4-E56916468FD0}" type="datetimeFigureOut">
              <a:rPr lang="en-US" smtClean="0"/>
              <a:t>11/20/2019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3"/>
          </p:nvPr>
        </p:nvSpPr>
        <p:spPr>
          <a:xfrm>
            <a:off x="5298140" y="1169894"/>
            <a:ext cx="3671047" cy="5276088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Чтобы добавить рисунок, перетащите его на заполнитель или щелкните значок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Рисунок над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3"/>
          </p:nvPr>
        </p:nvSpPr>
        <p:spPr>
          <a:xfrm>
            <a:off x="182880" y="1169894"/>
            <a:ext cx="8787384" cy="2106706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Чтобы добавить рисунок, перетащите его на заполнитель или щелкните значок</a:t>
            </a:r>
            <a:endParaRPr/>
          </a:p>
        </p:txBody>
      </p:sp>
      <p:sp>
        <p:nvSpPr>
          <p:cNvPr id="10" name="Rectangle 9"/>
          <p:cNvSpPr/>
          <p:nvPr/>
        </p:nvSpPr>
        <p:spPr>
          <a:xfrm>
            <a:off x="182880" y="3281082"/>
            <a:ext cx="8787384" cy="3174582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tx2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6859" y="3329268"/>
            <a:ext cx="8346141" cy="1014132"/>
          </a:xfrm>
        </p:spPr>
        <p:txBody>
          <a:bodyPr anchor="b"/>
          <a:lstStyle>
            <a:lvl1pPr algn="l">
              <a:defRPr sz="3600" b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Образец заголовка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16859" y="4343399"/>
            <a:ext cx="8346141" cy="1909763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600"/>
              </a:spcBef>
              <a:buNone/>
              <a:defRPr sz="180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38E4D-051A-41E1-86A4-E56916468FD0}" type="datetimeFigureOut">
              <a:rPr lang="en-US" smtClean="0"/>
              <a:t>11/20/2019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рисунк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wireframeOverlay-PCVertical.png"/>
          <p:cNvPicPr>
            <a:picLocks noChangeAspect="1"/>
          </p:cNvPicPr>
          <p:nvPr/>
        </p:nvPicPr>
        <p:blipFill>
          <a:blip r:embed="rId2"/>
          <a:srcRect b="-123309"/>
          <a:stretch>
            <a:fillRect/>
          </a:stretch>
        </p:blipFill>
        <p:spPr>
          <a:xfrm>
            <a:off x="3835212" y="1179575"/>
            <a:ext cx="5133975" cy="5275013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tx2"/>
              </a:gs>
            </a:gsLst>
            <a:lin ang="5400000" scaled="0"/>
          </a:gradFill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91000" y="1680882"/>
            <a:ext cx="4313891" cy="1162050"/>
          </a:xfrm>
        </p:spPr>
        <p:txBody>
          <a:bodyPr anchor="b"/>
          <a:lstStyle>
            <a:lvl1pPr algn="l">
              <a:defRPr sz="2800" b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Образец заголовка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191000" y="2837329"/>
            <a:ext cx="4313891" cy="3415834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600"/>
              </a:spcBef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38E4D-051A-41E1-86A4-E56916468FD0}" type="datetimeFigureOut">
              <a:rPr lang="en-US" smtClean="0"/>
              <a:t>11/20/2019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182880" y="1179576"/>
            <a:ext cx="3671047" cy="2205318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Чтобы добавить рисунок, перетащите его на заполнитель или щелкните значок</a:t>
            </a:r>
            <a:endParaRPr/>
          </a:p>
        </p:txBody>
      </p:sp>
      <p:sp>
        <p:nvSpPr>
          <p:cNvPr id="10" name="Picture Placeholder 10"/>
          <p:cNvSpPr>
            <a:spLocks noGrp="1"/>
          </p:cNvSpPr>
          <p:nvPr>
            <p:ph type="pic" sz="quarter" idx="15"/>
          </p:nvPr>
        </p:nvSpPr>
        <p:spPr>
          <a:xfrm>
            <a:off x="2015983" y="3383280"/>
            <a:ext cx="1837944" cy="3072384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Чтобы добавить рисунок, перетащите его на заполнитель или щелкните значок</a:t>
            </a:r>
            <a:endParaRPr/>
          </a:p>
        </p:txBody>
      </p:sp>
      <p:sp>
        <p:nvSpPr>
          <p:cNvPr id="12" name="Picture Placeholder 10"/>
          <p:cNvSpPr>
            <a:spLocks noGrp="1"/>
          </p:cNvSpPr>
          <p:nvPr>
            <p:ph type="pic" sz="quarter" idx="16"/>
          </p:nvPr>
        </p:nvSpPr>
        <p:spPr>
          <a:xfrm>
            <a:off x="182880" y="3383280"/>
            <a:ext cx="1837944" cy="3072384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Чтобы добавить рисунок, перетащите его на заполнитель или щелкните значок</a:t>
            </a:r>
            <a:endParaRPr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382000" y="1219200"/>
            <a:ext cx="533400" cy="365125"/>
          </a:xfrm>
        </p:spPr>
        <p:txBody>
          <a:bodyPr/>
          <a:lstStyle/>
          <a:p>
            <a:fld id="{886BB73A-582F-4420-9A14-CB10A2B2E5E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.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wireframeOverlay-Content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294" y="1179576"/>
            <a:ext cx="8787384" cy="1440702"/>
          </a:xfrm>
          <a:prstGeom prst="rect">
            <a:avLst/>
          </a:prstGeom>
          <a:gradFill>
            <a:gsLst>
              <a:gs pos="0">
                <a:schemeClr val="tx2"/>
              </a:gs>
              <a:gs pos="100000">
                <a:schemeClr val="bg2"/>
              </a:gs>
            </a:gsLst>
            <a:lin ang="5400000" scaled="0"/>
          </a:gradFill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Образец заголовка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>
              <a:defRPr/>
            </a:lvl5pPr>
            <a:lvl6pPr>
              <a:defRPr lang="en-US" sz="18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>
              <a:defRPr lang="en-US" sz="18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>
              <a:defRPr lang="en-US" sz="18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>
              <a:defRPr sz="180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smtClean="0"/>
              <a:t>Образец текста</a:t>
            </a:r>
          </a:p>
          <a:p>
            <a:pPr lvl="1"/>
            <a:r>
              <a:rPr lang="en-US" smtClean="0"/>
              <a:t>Второй уровень</a:t>
            </a:r>
          </a:p>
          <a:p>
            <a:pPr lvl="2"/>
            <a:r>
              <a:rPr lang="en-US" smtClean="0"/>
              <a:t>Третий уровень</a:t>
            </a:r>
          </a:p>
          <a:p>
            <a:pPr lvl="3"/>
            <a:r>
              <a:rPr lang="en-US" smtClean="0"/>
              <a:t>Четвертый уровень</a:t>
            </a:r>
          </a:p>
          <a:p>
            <a:pPr lvl="4"/>
            <a:r>
              <a:rPr lang="en-US" smtClean="0"/>
              <a:t>Пятый уровень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38E4D-051A-41E1-86A4-E56916468FD0}" type="datetimeFigureOut">
              <a:rPr lang="en-US" smtClean="0"/>
              <a:t>11/20/2019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6BB73A-582F-4420-9A14-CB10A2B2E5E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. загол.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wireframeOverlay-VerticalTC.png"/>
          <p:cNvPicPr>
            <a:picLocks noChangeAspect="1"/>
          </p:cNvPicPr>
          <p:nvPr/>
        </p:nvPicPr>
        <p:blipFill>
          <a:blip r:embed="rId2"/>
          <a:srcRect t="-93650"/>
          <a:stretch>
            <a:fillRect/>
          </a:stretch>
        </p:blipFill>
        <p:spPr>
          <a:xfrm>
            <a:off x="7445188" y="1178128"/>
            <a:ext cx="1524000" cy="5275339"/>
          </a:xfrm>
          <a:prstGeom prst="rect">
            <a:avLst/>
          </a:prstGeom>
          <a:gradFill>
            <a:gsLst>
              <a:gs pos="0">
                <a:schemeClr val="tx2"/>
              </a:gs>
              <a:gs pos="100000">
                <a:schemeClr val="bg2"/>
              </a:gs>
            </a:gsLst>
            <a:lin ang="5400000" scaled="0"/>
          </a:gradFill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440705" y="1398494"/>
            <a:ext cx="1447800" cy="4849906"/>
          </a:xfrm>
        </p:spPr>
        <p:txBody>
          <a:bodyPr vert="eaVert"/>
          <a:lstStyle/>
          <a:p>
            <a:r>
              <a:rPr lang="en-US" smtClean="0"/>
              <a:t>Образец заголовка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17513" y="1398494"/>
            <a:ext cx="6669087" cy="4849906"/>
          </a:xfrm>
        </p:spPr>
        <p:txBody>
          <a:bodyPr vert="eaVert"/>
          <a:lstStyle>
            <a:lvl5pPr>
              <a:defRPr/>
            </a:lvl5pPr>
            <a:lvl6pPr>
              <a:defRPr lang="en-US" sz="18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>
              <a:defRPr lang="en-US" sz="18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>
              <a:defRPr lang="en-US" sz="18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>
              <a:defRPr sz="180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smtClean="0"/>
              <a:t>Образец текста</a:t>
            </a:r>
          </a:p>
          <a:p>
            <a:pPr lvl="1"/>
            <a:r>
              <a:rPr lang="en-US" smtClean="0"/>
              <a:t>Второй уровень</a:t>
            </a:r>
          </a:p>
          <a:p>
            <a:pPr lvl="2"/>
            <a:r>
              <a:rPr lang="en-US" smtClean="0"/>
              <a:t>Третий уровень</a:t>
            </a:r>
          </a:p>
          <a:p>
            <a:pPr lvl="3"/>
            <a:r>
              <a:rPr lang="en-US" smtClean="0"/>
              <a:t>Четвертый уровень</a:t>
            </a:r>
          </a:p>
          <a:p>
            <a:pPr lvl="4"/>
            <a:r>
              <a:rPr lang="en-US" smtClean="0"/>
              <a:t>Пятый уровень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38E4D-051A-41E1-86A4-E56916468FD0}" type="datetimeFigureOut">
              <a:rPr lang="en-US" smtClean="0"/>
              <a:t>11/20/2019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6BB73A-582F-4420-9A14-CB10A2B2E5E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Заключ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38E4D-051A-41E1-86A4-E56916468FD0}" type="datetimeFigureOut">
              <a:rPr lang="en-US" smtClean="0"/>
              <a:t>11/20/2019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6BB73A-582F-4420-9A14-CB10A2B2E5E8}" type="slidenum">
              <a:rPr lang="en-US" smtClean="0"/>
              <a:t>‹#›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182880" y="1179576"/>
            <a:ext cx="8787384" cy="5276088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tx2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6" name="Picture 5" descr="DirectionalButtons-LeftOnlyOnly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37488" y="538163"/>
            <a:ext cx="752475" cy="3524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wireframeOverlay-Content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294" y="1179576"/>
            <a:ext cx="8787384" cy="1440702"/>
          </a:xfrm>
          <a:prstGeom prst="rect">
            <a:avLst/>
          </a:prstGeom>
          <a:gradFill>
            <a:gsLst>
              <a:gs pos="0">
                <a:schemeClr val="tx2"/>
              </a:gs>
              <a:gs pos="100000">
                <a:schemeClr val="bg2"/>
              </a:gs>
            </a:gsLst>
            <a:lin ang="5400000" scaled="0"/>
          </a:gradFill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Образец заголовка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5925" y="2756646"/>
            <a:ext cx="8308975" cy="349175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smtClean="0"/>
              <a:t>Образец текста</a:t>
            </a:r>
          </a:p>
          <a:p>
            <a:pPr lvl="1"/>
            <a:r>
              <a:rPr lang="en-US" smtClean="0"/>
              <a:t>Второй уровень</a:t>
            </a:r>
          </a:p>
          <a:p>
            <a:pPr lvl="2"/>
            <a:r>
              <a:rPr lang="en-US" smtClean="0"/>
              <a:t>Третий уровень</a:t>
            </a:r>
          </a:p>
          <a:p>
            <a:pPr lvl="3"/>
            <a:r>
              <a:rPr lang="en-US" smtClean="0"/>
              <a:t>Четвертый уровень</a:t>
            </a:r>
          </a:p>
          <a:p>
            <a:pPr lvl="4"/>
            <a:r>
              <a:rPr lang="en-US" smtClean="0"/>
              <a:t>Пятый уровень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38E4D-051A-41E1-86A4-E56916468FD0}" type="datetimeFigureOut">
              <a:rPr lang="en-US" smtClean="0"/>
              <a:t>11/20/2019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6BB73A-582F-4420-9A14-CB10A2B2E5E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 (другой вариант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wireframeOverlay-TCFull.png"/>
          <p:cNvPicPr>
            <a:picLocks noChangeAspect="1"/>
          </p:cNvPicPr>
          <p:nvPr/>
        </p:nvPicPr>
        <p:blipFill>
          <a:blip r:embed="rId2"/>
          <a:srcRect l="-198711"/>
          <a:stretch>
            <a:fillRect/>
          </a:stretch>
        </p:blipFill>
        <p:spPr>
          <a:xfrm>
            <a:off x="177999" y="1179576"/>
            <a:ext cx="8788373" cy="5276088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tx2"/>
              </a:gs>
            </a:gsLst>
            <a:lin ang="5400000" scaled="0"/>
          </a:gradFill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Образец заголовка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ClrTx/>
              <a:defRPr>
                <a:solidFill>
                  <a:schemeClr val="bg1"/>
                </a:solidFill>
              </a:defRPr>
            </a:lvl1pPr>
            <a:lvl2pPr>
              <a:buClr>
                <a:schemeClr val="bg1">
                  <a:lumMod val="75000"/>
                </a:schemeClr>
              </a:buClr>
              <a:defRPr>
                <a:solidFill>
                  <a:schemeClr val="bg1"/>
                </a:solidFill>
              </a:defRPr>
            </a:lvl2pPr>
            <a:lvl3pPr>
              <a:buClrTx/>
              <a:defRPr>
                <a:solidFill>
                  <a:schemeClr val="bg1"/>
                </a:solidFill>
              </a:defRPr>
            </a:lvl3pPr>
            <a:lvl4pPr>
              <a:buClr>
                <a:schemeClr val="bg1">
                  <a:lumMod val="75000"/>
                </a:schemeClr>
              </a:buClr>
              <a:defRPr>
                <a:solidFill>
                  <a:schemeClr val="bg1"/>
                </a:solidFill>
              </a:defRPr>
            </a:lvl4pPr>
            <a:lvl5pPr>
              <a:buClrTx/>
              <a:defRPr>
                <a:solidFill>
                  <a:schemeClr val="bg1"/>
                </a:solidFill>
              </a:defRPr>
            </a:lvl5pPr>
            <a:lvl6pPr>
              <a:buClr>
                <a:schemeClr val="bg1">
                  <a:lumMod val="75000"/>
                </a:schemeClr>
              </a:buClr>
              <a:defRPr lang="en-US" sz="18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6pPr>
            <a:lvl7pPr>
              <a:buClr>
                <a:schemeClr val="bg1"/>
              </a:buClr>
              <a:defRPr lang="en-US" sz="18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7pPr>
            <a:lvl8pPr>
              <a:buClr>
                <a:schemeClr val="bg1">
                  <a:lumMod val="75000"/>
                </a:schemeClr>
              </a:buClr>
              <a:defRPr lang="en-US" sz="18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8pPr>
            <a:lvl9pPr>
              <a:buClr>
                <a:schemeClr val="bg1"/>
              </a:buClr>
              <a:defRPr sz="18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smtClean="0"/>
              <a:t>Образец текста</a:t>
            </a:r>
          </a:p>
          <a:p>
            <a:pPr lvl="1"/>
            <a:r>
              <a:rPr lang="en-US" smtClean="0"/>
              <a:t>Второй уровень</a:t>
            </a:r>
          </a:p>
          <a:p>
            <a:pPr lvl="2"/>
            <a:r>
              <a:rPr lang="en-US" smtClean="0"/>
              <a:t>Третий уровень</a:t>
            </a:r>
          </a:p>
          <a:p>
            <a:pPr lvl="3"/>
            <a:r>
              <a:rPr lang="en-US" smtClean="0"/>
              <a:t>Четвертый уровень</a:t>
            </a:r>
          </a:p>
          <a:p>
            <a:pPr lvl="4"/>
            <a:r>
              <a:rPr lang="en-US" smtClean="0"/>
              <a:t>Пятый уровень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38E4D-051A-41E1-86A4-E56916468FD0}" type="datetimeFigureOut">
              <a:rPr lang="en-US" smtClean="0"/>
              <a:t>11/20/2019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6BB73A-582F-4420-9A14-CB10A2B2E5E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wireframeOverlay-SectionH.png"/>
          <p:cNvPicPr>
            <a:picLocks noChangeAspect="1"/>
          </p:cNvPicPr>
          <p:nvPr/>
        </p:nvPicPr>
        <p:blipFill>
          <a:blip r:embed="rId2"/>
          <a:srcRect r="-91875"/>
          <a:stretch>
            <a:fillRect/>
          </a:stretch>
        </p:blipFill>
        <p:spPr>
          <a:xfrm>
            <a:off x="182880" y="1179576"/>
            <a:ext cx="8785105" cy="5276088"/>
          </a:xfrm>
          <a:prstGeom prst="rect">
            <a:avLst/>
          </a:prstGeom>
          <a:gradFill>
            <a:gsLst>
              <a:gs pos="0">
                <a:schemeClr val="tx2"/>
              </a:gs>
              <a:gs pos="100000">
                <a:schemeClr val="bg2"/>
              </a:gs>
            </a:gsLst>
            <a:lin ang="5400000" scaled="0"/>
          </a:gradFill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33600" y="3429000"/>
            <a:ext cx="6591300" cy="1371600"/>
          </a:xfrm>
        </p:spPr>
        <p:txBody>
          <a:bodyPr anchor="b" anchorCtr="0"/>
          <a:lstStyle>
            <a:lvl1pPr algn="r">
              <a:defRPr sz="4800" b="0" cap="none" baseline="0"/>
            </a:lvl1pPr>
          </a:lstStyle>
          <a:p>
            <a:r>
              <a:rPr lang="en-US" smtClean="0"/>
              <a:t>Образец заголовка</a:t>
            </a:r>
            <a:endParaRPr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33600" y="4800599"/>
            <a:ext cx="6591300" cy="1066801"/>
          </a:xfrm>
        </p:spPr>
        <p:txBody>
          <a:bodyPr anchor="t" anchorCtr="0">
            <a:normAutofit/>
          </a:bodyPr>
          <a:lstStyle>
            <a:lvl1pPr marL="0" indent="0" algn="r">
              <a:spcBef>
                <a:spcPts val="300"/>
              </a:spcBef>
              <a:buNone/>
              <a:defRPr sz="180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38E4D-051A-41E1-86A4-E56916468FD0}" type="datetimeFigureOut">
              <a:rPr lang="en-US" smtClean="0"/>
              <a:t>11/20/2019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6BB73A-582F-4420-9A14-CB10A2B2E5E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wireframeOverlay-Content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294" y="1179576"/>
            <a:ext cx="8787384" cy="1440702"/>
          </a:xfrm>
          <a:prstGeom prst="rect">
            <a:avLst/>
          </a:prstGeom>
          <a:gradFill>
            <a:gsLst>
              <a:gs pos="0">
                <a:schemeClr val="tx2"/>
              </a:gs>
              <a:gs pos="100000">
                <a:schemeClr val="bg2"/>
              </a:gs>
            </a:gsLst>
            <a:lin ang="5400000" scaled="0"/>
          </a:gradFill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Образец заголовка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16859" y="2770188"/>
            <a:ext cx="3840480" cy="3464765"/>
          </a:xfrm>
        </p:spPr>
        <p:txBody>
          <a:bodyPr>
            <a:normAutofit/>
          </a:bodyPr>
          <a:lstStyle>
            <a:lvl1pPr>
              <a:spcBef>
                <a:spcPts val="1800"/>
              </a:spcBef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lang="en-US" sz="18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>
              <a:defRPr lang="en-US" sz="18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>
              <a:defRPr lang="en-US" sz="18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>
              <a:defRPr sz="180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smtClean="0"/>
              <a:t>Образец текста</a:t>
            </a:r>
          </a:p>
          <a:p>
            <a:pPr lvl="1"/>
            <a:r>
              <a:rPr lang="en-US" smtClean="0"/>
              <a:t>Второй уровень</a:t>
            </a:r>
          </a:p>
          <a:p>
            <a:pPr lvl="2"/>
            <a:r>
              <a:rPr lang="en-US" smtClean="0"/>
              <a:t>Третий уровень</a:t>
            </a:r>
          </a:p>
          <a:p>
            <a:pPr lvl="3"/>
            <a:r>
              <a:rPr lang="en-US" smtClean="0"/>
              <a:t>Четвертый уровень</a:t>
            </a:r>
          </a:p>
          <a:p>
            <a:pPr lvl="4"/>
            <a:r>
              <a:rPr lang="en-US" smtClean="0"/>
              <a:t>Пятый уровень</a:t>
            </a:r>
            <a:endParaRPr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73214" y="2770188"/>
            <a:ext cx="3840480" cy="3464765"/>
          </a:xfrm>
        </p:spPr>
        <p:txBody>
          <a:bodyPr>
            <a:normAutofit/>
          </a:bodyPr>
          <a:lstStyle>
            <a:lvl1pPr>
              <a:spcBef>
                <a:spcPts val="1800"/>
              </a:spcBef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lang="en-US" sz="18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>
              <a:defRPr lang="en-US" sz="18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>
              <a:defRPr lang="en-US" sz="18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>
              <a:defRPr sz="180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smtClean="0"/>
              <a:t>Образец текста</a:t>
            </a:r>
          </a:p>
          <a:p>
            <a:pPr lvl="1"/>
            <a:r>
              <a:rPr lang="en-US" smtClean="0"/>
              <a:t>Второй уровень</a:t>
            </a:r>
          </a:p>
          <a:p>
            <a:pPr lvl="2"/>
            <a:r>
              <a:rPr lang="en-US" smtClean="0"/>
              <a:t>Третий уровень</a:t>
            </a:r>
          </a:p>
          <a:p>
            <a:pPr lvl="3"/>
            <a:r>
              <a:rPr lang="en-US" smtClean="0"/>
              <a:t>Четвертый уровень</a:t>
            </a:r>
          </a:p>
          <a:p>
            <a:pPr lvl="4"/>
            <a:r>
              <a:rPr lang="en-US" smtClean="0"/>
              <a:t>Пятый уровень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38E4D-051A-41E1-86A4-E56916468FD0}" type="datetimeFigureOut">
              <a:rPr lang="en-US" smtClean="0"/>
              <a:t>11/20/2019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6BB73A-582F-4420-9A14-CB10A2B2E5E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wireframeOverlay-Content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294" y="1179576"/>
            <a:ext cx="8787384" cy="1440702"/>
          </a:xfrm>
          <a:prstGeom prst="rect">
            <a:avLst/>
          </a:prstGeom>
          <a:gradFill>
            <a:gsLst>
              <a:gs pos="0">
                <a:schemeClr val="tx2"/>
              </a:gs>
              <a:gs pos="100000">
                <a:schemeClr val="bg2"/>
              </a:gs>
            </a:gsLst>
            <a:lin ang="5400000" scaled="0"/>
          </a:gradFill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Образец заголовка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16859" y="2675964"/>
            <a:ext cx="3840480" cy="645459"/>
          </a:xfrm>
        </p:spPr>
        <p:txBody>
          <a:bodyPr anchor="ctr" anchorCtr="0">
            <a:normAutofit/>
          </a:bodyPr>
          <a:lstStyle>
            <a:lvl1pPr marL="0" indent="0" algn="ctr">
              <a:spcBef>
                <a:spcPts val="300"/>
              </a:spcBef>
              <a:buNone/>
              <a:defRPr sz="2400" b="0">
                <a:solidFill>
                  <a:schemeClr val="bg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16859" y="3307976"/>
            <a:ext cx="3840480" cy="2925762"/>
          </a:xfrm>
        </p:spPr>
        <p:txBody>
          <a:bodyPr>
            <a:normAutofit/>
          </a:bodyPr>
          <a:lstStyle>
            <a:lvl1pPr>
              <a:spcBef>
                <a:spcPts val="1800"/>
              </a:spcBef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lang="en-US" sz="18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>
              <a:defRPr lang="en-US" sz="18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>
              <a:defRPr lang="en-US" sz="18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>
              <a:defRPr sz="180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smtClean="0"/>
              <a:t>Образец текста</a:t>
            </a:r>
          </a:p>
          <a:p>
            <a:pPr lvl="1"/>
            <a:r>
              <a:rPr lang="en-US" smtClean="0"/>
              <a:t>Второй уровень</a:t>
            </a:r>
          </a:p>
          <a:p>
            <a:pPr lvl="2"/>
            <a:r>
              <a:rPr lang="en-US" smtClean="0"/>
              <a:t>Третий уровень</a:t>
            </a:r>
          </a:p>
          <a:p>
            <a:pPr lvl="3"/>
            <a:r>
              <a:rPr lang="en-US" smtClean="0"/>
              <a:t>Четвертый уровень</a:t>
            </a:r>
          </a:p>
          <a:p>
            <a:pPr lvl="4"/>
            <a:r>
              <a:rPr lang="en-US" smtClean="0"/>
              <a:t>Пятый уровень</a:t>
            </a:r>
            <a:endParaRPr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73752" y="2675964"/>
            <a:ext cx="3840480" cy="645459"/>
          </a:xfrm>
        </p:spPr>
        <p:txBody>
          <a:bodyPr anchor="ctr" anchorCtr="0">
            <a:normAutofit/>
          </a:bodyPr>
          <a:lstStyle>
            <a:lvl1pPr marL="0" indent="0" algn="ctr">
              <a:spcBef>
                <a:spcPts val="300"/>
              </a:spcBef>
              <a:buNone/>
              <a:defRPr sz="2400" b="0">
                <a:solidFill>
                  <a:schemeClr val="bg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73752" y="3307976"/>
            <a:ext cx="3840480" cy="2925762"/>
          </a:xfrm>
        </p:spPr>
        <p:txBody>
          <a:bodyPr>
            <a:normAutofit/>
          </a:bodyPr>
          <a:lstStyle>
            <a:lvl1pPr>
              <a:spcBef>
                <a:spcPts val="1800"/>
              </a:spcBef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lang="en-US" sz="18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>
              <a:defRPr lang="en-US" sz="18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>
              <a:defRPr lang="en-US" sz="18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>
              <a:defRPr sz="180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smtClean="0"/>
              <a:t>Образец текста</a:t>
            </a:r>
          </a:p>
          <a:p>
            <a:pPr lvl="1"/>
            <a:r>
              <a:rPr lang="en-US" smtClean="0"/>
              <a:t>Второй уровень</a:t>
            </a:r>
          </a:p>
          <a:p>
            <a:pPr lvl="2"/>
            <a:r>
              <a:rPr lang="en-US" smtClean="0"/>
              <a:t>Третий уровень</a:t>
            </a:r>
          </a:p>
          <a:p>
            <a:pPr lvl="3"/>
            <a:r>
              <a:rPr lang="en-US" smtClean="0"/>
              <a:t>Четвертый уровень</a:t>
            </a:r>
          </a:p>
          <a:p>
            <a:pPr lvl="4"/>
            <a:r>
              <a:rPr lang="en-US" smtClean="0"/>
              <a:t>Пятый уровень</a:t>
            </a:r>
            <a:endParaRPr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38E4D-051A-41E1-86A4-E56916468FD0}" type="datetimeFigureOut">
              <a:rPr lang="en-US" smtClean="0"/>
              <a:t>11/20/2019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6BB73A-582F-4420-9A14-CB10A2B2E5E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wireframeOverlay-Content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294" y="1179576"/>
            <a:ext cx="8787384" cy="1440702"/>
          </a:xfrm>
          <a:prstGeom prst="rect">
            <a:avLst/>
          </a:prstGeom>
          <a:gradFill>
            <a:gsLst>
              <a:gs pos="0">
                <a:schemeClr val="tx2"/>
              </a:gs>
              <a:gs pos="100000">
                <a:schemeClr val="bg2"/>
              </a:gs>
            </a:gsLst>
            <a:lin ang="5400000" scaled="0"/>
          </a:gradFill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Образец заголовка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38E4D-051A-41E1-86A4-E56916468FD0}" type="datetimeFigureOut">
              <a:rPr lang="en-US" smtClean="0"/>
              <a:t>11/20/2019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6BB73A-582F-4420-9A14-CB10A2B2E5E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38E4D-051A-41E1-86A4-E56916468FD0}" type="datetimeFigureOut">
              <a:rPr lang="en-US" smtClean="0"/>
              <a:t>11/20/2019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6BB73A-582F-4420-9A14-CB10A2B2E5E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wireframeOverlay-ContentCap.png"/>
          <p:cNvPicPr>
            <a:picLocks noChangeAspect="1"/>
          </p:cNvPicPr>
          <p:nvPr/>
        </p:nvPicPr>
        <p:blipFill>
          <a:blip r:embed="rId2"/>
          <a:srcRect b="-135871"/>
          <a:stretch>
            <a:fillRect/>
          </a:stretch>
        </p:blipFill>
        <p:spPr>
          <a:xfrm>
            <a:off x="182880" y="1179575"/>
            <a:ext cx="4228522" cy="5274037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tx2"/>
              </a:gs>
            </a:gsLst>
            <a:lin ang="5400000" scaled="0"/>
          </a:gradFill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6859" y="1680882"/>
            <a:ext cx="3697941" cy="1162050"/>
          </a:xfrm>
        </p:spPr>
        <p:txBody>
          <a:bodyPr anchor="b"/>
          <a:lstStyle>
            <a:lvl1pPr algn="l">
              <a:defRPr sz="2800" b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Образец заголовка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12341" y="1600200"/>
            <a:ext cx="4101353" cy="46529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Образец текста</a:t>
            </a:r>
          </a:p>
          <a:p>
            <a:pPr lvl="1"/>
            <a:r>
              <a:rPr lang="en-US" smtClean="0"/>
              <a:t>Второй уровень</a:t>
            </a:r>
          </a:p>
          <a:p>
            <a:pPr lvl="2"/>
            <a:r>
              <a:rPr lang="en-US" smtClean="0"/>
              <a:t>Третий уровень</a:t>
            </a:r>
          </a:p>
          <a:p>
            <a:pPr lvl="3"/>
            <a:r>
              <a:rPr lang="en-US" smtClean="0"/>
              <a:t>Четвертый уровень</a:t>
            </a:r>
          </a:p>
          <a:p>
            <a:pPr lvl="4"/>
            <a:r>
              <a:rPr lang="en-US" smtClean="0"/>
              <a:t>Пятый уровень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16859" y="2837329"/>
            <a:ext cx="3697941" cy="3415834"/>
          </a:xfrm>
        </p:spPr>
        <p:txBody>
          <a:bodyPr vert="horz" lIns="91440" tIns="45720" rIns="91440" bIns="45720" rtlCol="0">
            <a:normAutofit/>
          </a:bodyPr>
          <a:lstStyle>
            <a:lvl1pPr marL="0" indent="0">
              <a:spcBef>
                <a:spcPts val="600"/>
              </a:spcBef>
              <a:buNone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l" defTabSz="914400" rtl="0" eaLnBrk="1" latinLnBrk="0" hangingPunct="1">
              <a:lnSpc>
                <a:spcPct val="110000"/>
              </a:lnSpc>
              <a:spcBef>
                <a:spcPts val="2000"/>
              </a:spcBef>
              <a:buClr>
                <a:schemeClr val="tx1">
                  <a:lumMod val="50000"/>
                  <a:lumOff val="50000"/>
                </a:schemeClr>
              </a:buClr>
              <a:buSzPct val="70000"/>
              <a:buFont typeface="Wingdings" pitchFamily="2" charset="2"/>
              <a:buNone/>
            </a:pPr>
            <a:r>
              <a:rPr lang="en-US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38E4D-051A-41E1-86A4-E56916468FD0}" type="datetimeFigureOut">
              <a:rPr lang="en-US" smtClean="0"/>
              <a:t>11/20/2019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6BB73A-582F-4420-9A14-CB10A2B2E5E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15925" y="1456765"/>
            <a:ext cx="8308975" cy="11430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en-US" smtClean="0"/>
              <a:t>Образец заголовка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15925" y="2770188"/>
            <a:ext cx="8308975" cy="34782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Образец текста</a:t>
            </a:r>
          </a:p>
          <a:p>
            <a:pPr lvl="1"/>
            <a:r>
              <a:rPr lang="en-US" smtClean="0"/>
              <a:t>Второй уровень</a:t>
            </a:r>
          </a:p>
          <a:p>
            <a:pPr lvl="2"/>
            <a:r>
              <a:rPr lang="en-US" smtClean="0"/>
              <a:t>Третий уровень</a:t>
            </a:r>
          </a:p>
          <a:p>
            <a:pPr lvl="3"/>
            <a:r>
              <a:rPr lang="en-US" smtClean="0"/>
              <a:t>Четвертый уровень</a:t>
            </a:r>
          </a:p>
          <a:p>
            <a:pPr lvl="4"/>
            <a:r>
              <a:rPr lang="en-US" smtClean="0"/>
              <a:t>Пятый уровень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0105" y="6454588"/>
            <a:ext cx="2398059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7CE38E4D-051A-41E1-86A4-E56916468FD0}" type="datetimeFigureOut">
              <a:rPr lang="en-US" smtClean="0"/>
              <a:t>11/20/2019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9976" y="6454588"/>
            <a:ext cx="36576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382000" y="1219200"/>
            <a:ext cx="533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886BB73A-582F-4420-9A14-CB10A2B2E5E8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 descr="HomeButton.png">
            <a:hlinkClick r:id="" action="ppaction://hlinkshowjump?jump=firstslide"/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552450" y="526116"/>
            <a:ext cx="457200" cy="352425"/>
          </a:xfrm>
          <a:prstGeom prst="rect">
            <a:avLst/>
          </a:prstGeom>
        </p:spPr>
      </p:pic>
      <p:pic>
        <p:nvPicPr>
          <p:cNvPr id="10" name="Picture 9" descr="DirectionalButtons-Full.png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7826188" y="526116"/>
            <a:ext cx="752475" cy="35242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xStyles>
    <p:titleStyle>
      <a:lvl1pPr algn="l" defTabSz="914400" rtl="0" eaLnBrk="1" latinLnBrk="0" hangingPunct="1">
        <a:spcBef>
          <a:spcPct val="0"/>
        </a:spcBef>
        <a:buNone/>
        <a:defRPr sz="36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spcBef>
          <a:spcPts val="2000"/>
        </a:spcBef>
        <a:buClr>
          <a:schemeClr val="tx1">
            <a:lumMod val="50000"/>
            <a:lumOff val="50000"/>
          </a:schemeClr>
        </a:buClr>
        <a:buSzPct val="70000"/>
        <a:buFont typeface="Wingdings" pitchFamily="2" charset="2"/>
        <a:buChar char="l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spcBef>
          <a:spcPts val="600"/>
        </a:spcBef>
        <a:buClr>
          <a:schemeClr val="tx1">
            <a:lumMod val="85000"/>
            <a:lumOff val="15000"/>
          </a:schemeClr>
        </a:buClr>
        <a:buSzPct val="70000"/>
        <a:buFont typeface="Wingdings" pitchFamily="2" charset="2"/>
        <a:buChar char="l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spcBef>
          <a:spcPts val="600"/>
        </a:spcBef>
        <a:buClr>
          <a:schemeClr val="tx1">
            <a:lumMod val="50000"/>
            <a:lumOff val="50000"/>
          </a:schemeClr>
        </a:buClr>
        <a:buSzPct val="70000"/>
        <a:buFont typeface="Wingdings" pitchFamily="2" charset="2"/>
        <a:buChar char="l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spcBef>
          <a:spcPts val="600"/>
        </a:spcBef>
        <a:buClr>
          <a:schemeClr val="tx1">
            <a:lumMod val="85000"/>
            <a:lumOff val="15000"/>
          </a:schemeClr>
        </a:buClr>
        <a:buSzPct val="70000"/>
        <a:buFont typeface="Wingdings" pitchFamily="2" charset="2"/>
        <a:buChar char="l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spcBef>
          <a:spcPts val="600"/>
        </a:spcBef>
        <a:buClr>
          <a:schemeClr val="tx1">
            <a:lumMod val="50000"/>
            <a:lumOff val="50000"/>
          </a:schemeClr>
        </a:buClr>
        <a:buSzPct val="70000"/>
        <a:buFont typeface="Wingdings" pitchFamily="2" charset="2"/>
        <a:buChar char="l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377950" indent="-228600" algn="l" defTabSz="914400" rtl="0" eaLnBrk="1" latinLnBrk="0" hangingPunct="1">
        <a:spcBef>
          <a:spcPct val="20000"/>
        </a:spcBef>
        <a:buClr>
          <a:schemeClr val="tx1">
            <a:lumMod val="85000"/>
            <a:lumOff val="15000"/>
          </a:schemeClr>
        </a:buClr>
        <a:buSzPct val="70000"/>
        <a:buFont typeface="Wingdings" pitchFamily="2" charset="2"/>
        <a:buChar char=""/>
        <a:defRPr lang="en-US" sz="1800" kern="1200" dirty="0" smtClean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603375" indent="-228600" algn="l" defTabSz="914400" rtl="0" eaLnBrk="1" latinLnBrk="0" hangingPunct="1">
        <a:spcBef>
          <a:spcPct val="20000"/>
        </a:spcBef>
        <a:buClr>
          <a:schemeClr val="tx1">
            <a:lumMod val="50000"/>
            <a:lumOff val="50000"/>
          </a:schemeClr>
        </a:buClr>
        <a:buSzPct val="70000"/>
        <a:buFont typeface="Wingdings" pitchFamily="2" charset="2"/>
        <a:buChar char=""/>
        <a:defRPr lang="en-US" sz="1800" kern="1200" dirty="0" smtClean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830388" indent="-228600" algn="l" defTabSz="914400" rtl="0" eaLnBrk="1" latinLnBrk="0" hangingPunct="1">
        <a:spcBef>
          <a:spcPct val="20000"/>
        </a:spcBef>
        <a:buClr>
          <a:schemeClr val="tx1">
            <a:lumMod val="85000"/>
            <a:lumOff val="15000"/>
          </a:schemeClr>
        </a:buClr>
        <a:buSzPct val="70000"/>
        <a:buFont typeface="Wingdings" pitchFamily="2" charset="2"/>
        <a:buChar char=""/>
        <a:defRPr lang="en-US" sz="1800" kern="1200" dirty="0" smtClean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057400" indent="-228600" algn="l" defTabSz="914400" rtl="0" eaLnBrk="1" latinLnBrk="0" hangingPunct="1">
        <a:spcBef>
          <a:spcPct val="20000"/>
        </a:spcBef>
        <a:buClr>
          <a:schemeClr val="tx1">
            <a:lumMod val="50000"/>
            <a:lumOff val="50000"/>
          </a:schemeClr>
        </a:buClr>
        <a:buSzPct val="70000"/>
        <a:buFont typeface="Wingdings" pitchFamily="2" charset="2"/>
        <a:buChar char=""/>
        <a:defRPr lang="en-US" sz="1800" kern="1200" dirty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\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620" y="1097124"/>
            <a:ext cx="8858626" cy="5760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128620" y="533819"/>
            <a:ext cx="9106617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Black"/>
                <a:cs typeface="Arial Black"/>
              </a:rPr>
              <a:t>23 </a:t>
            </a:r>
            <a:r>
              <a:rPr lang="ru-RU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Black"/>
                <a:cs typeface="Arial Black"/>
              </a:rPr>
              <a:t>ДЕКАБРЯ 2019 ГОДА</a:t>
            </a:r>
          </a:p>
          <a:p>
            <a:pPr algn="ctr"/>
            <a:endParaRPr lang="ru-RU" sz="24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 Black"/>
              <a:cs typeface="Arial Black"/>
            </a:endParaRPr>
          </a:p>
          <a:p>
            <a:pPr algn="ctr"/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Black"/>
                <a:cs typeface="Arial Black"/>
              </a:rPr>
              <a:t>ФЕДЕРАЛЬНАЯ СЛУЖБА ПО ЭКОЛОГИЧЕСКОМУ, ТЕХНОЛОГИЧЕСКОМУ И АТОМНОМУ НАДЗОРУ</a:t>
            </a:r>
          </a:p>
          <a:p>
            <a:pPr algn="ctr"/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Black"/>
                <a:cs typeface="Arial Black"/>
              </a:rPr>
              <a:t>(РОСТЕХНАДЗОР)</a:t>
            </a:r>
          </a:p>
          <a:p>
            <a:pPr algn="ctr"/>
            <a:endParaRPr lang="en-US" sz="24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 Black"/>
              <a:cs typeface="Arial Black"/>
            </a:endParaRPr>
          </a:p>
          <a:p>
            <a:pPr algn="ctr"/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Black"/>
                <a:cs typeface="Arial Black"/>
              </a:rPr>
              <a:t>ОТМЕТИТ 300-ЛЕТИЕ</a:t>
            </a:r>
            <a:endParaRPr lang="ru-RU" sz="2400" dirty="0">
              <a:latin typeface="Arial Black"/>
              <a:cs typeface="Arial Black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513" y="157656"/>
            <a:ext cx="744537" cy="9473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812671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15925" y="2756646"/>
            <a:ext cx="4572000" cy="329320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Bef>
                <a:spcPts val="1200"/>
              </a:spcBef>
              <a:defRPr/>
            </a:pPr>
            <a:r>
              <a:rPr lang="ru-RU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Обязанностью </a:t>
            </a:r>
            <a:r>
              <a:rPr lang="ru-RU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главного присутствия стало издание </a:t>
            </a:r>
            <a:r>
              <a:rPr lang="ru-RU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«инструкций и правил по всем предметам надзора, издание общих правил по охране жизни, здоровья и нравственности рабочих». </a:t>
            </a:r>
            <a:endParaRPr lang="ru-RU" sz="2200" dirty="0" smtClean="0">
              <a:solidFill>
                <a:schemeClr val="tx1">
                  <a:lumMod val="75000"/>
                  <a:lumOff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1200"/>
              </a:spcBef>
              <a:defRPr/>
            </a:pPr>
            <a:r>
              <a:rPr lang="ru-RU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Вторая </a:t>
            </a:r>
            <a:r>
              <a:rPr lang="ru-RU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задача: </a:t>
            </a:r>
            <a:r>
              <a:rPr lang="ru-RU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контроль за выполнением требований </a:t>
            </a:r>
            <a:r>
              <a:rPr lang="ru-RU" sz="2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указанных </a:t>
            </a:r>
            <a:r>
              <a:rPr lang="ru-RU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документов.</a:t>
            </a:r>
          </a:p>
        </p:txBody>
      </p:sp>
      <p:pic>
        <p:nvPicPr>
          <p:cNvPr id="5" name="Изображение 4" descr="history_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9245" y="2995447"/>
            <a:ext cx="4122492" cy="3216167"/>
          </a:xfrm>
          <a:prstGeom prst="rect">
            <a:avLst/>
          </a:prstGeom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925" y="120901"/>
            <a:ext cx="744537" cy="969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925" y="1162050"/>
            <a:ext cx="8308975" cy="1511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44785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03989" y="2625929"/>
            <a:ext cx="4486589" cy="3491753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sz="8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Старейший </a:t>
            </a:r>
            <a:r>
              <a:rPr lang="ru-RU" sz="2300" dirty="0">
                <a:latin typeface="Times New Roman" pitchFamily="18" charset="0"/>
                <a:cs typeface="Times New Roman" pitchFamily="18" charset="0"/>
              </a:rPr>
              <a:t>специальный надзор – 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3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300" b="1" dirty="0" smtClean="0">
                <a:latin typeface="Times New Roman" pitchFamily="18" charset="0"/>
                <a:cs typeface="Times New Roman" pitchFamily="18" charset="0"/>
              </a:rPr>
              <a:t>котлонадзор</a:t>
            </a:r>
            <a:r>
              <a:rPr lang="ru-RU" sz="2300" dirty="0">
                <a:latin typeface="Times New Roman" pitchFamily="18" charset="0"/>
                <a:cs typeface="Times New Roman" pitchFamily="18" charset="0"/>
              </a:rPr>
              <a:t>, как 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самостоятельная функция</a:t>
            </a:r>
            <a:r>
              <a:rPr lang="ru-RU" sz="2300" dirty="0">
                <a:latin typeface="Times New Roman" pitchFamily="18" charset="0"/>
                <a:cs typeface="Times New Roman" pitchFamily="18" charset="0"/>
              </a:rPr>
              <a:t>, выделенная 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из </a:t>
            </a:r>
            <a:r>
              <a:rPr lang="ru-RU" sz="2300" dirty="0">
                <a:latin typeface="Times New Roman" pitchFamily="18" charset="0"/>
                <a:cs typeface="Times New Roman" pitchFamily="18" charset="0"/>
              </a:rPr>
              <a:t>общего 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надзора             за </a:t>
            </a:r>
            <a:r>
              <a:rPr lang="ru-RU" sz="2300" dirty="0">
                <a:latin typeface="Times New Roman" pitchFamily="18" charset="0"/>
                <a:cs typeface="Times New Roman" pitchFamily="18" charset="0"/>
              </a:rPr>
              <a:t>промышленной 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безопасностью</a:t>
            </a:r>
            <a:r>
              <a:rPr lang="ru-RU" sz="23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начал </a:t>
            </a:r>
            <a:r>
              <a:rPr lang="ru-RU" sz="2300" dirty="0">
                <a:latin typeface="Times New Roman" pitchFamily="18" charset="0"/>
                <a:cs typeface="Times New Roman" pitchFamily="18" charset="0"/>
              </a:rPr>
              <a:t>свою 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деятельность </a:t>
            </a:r>
            <a:br>
              <a:rPr lang="ru-RU" sz="23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также </a:t>
            </a:r>
            <a:r>
              <a:rPr lang="ru-RU" sz="2300" dirty="0">
                <a:latin typeface="Times New Roman" pitchFamily="18" charset="0"/>
                <a:cs typeface="Times New Roman" pitchFamily="18" charset="0"/>
              </a:rPr>
              <a:t>в XIX веке. </a:t>
            </a:r>
          </a:p>
          <a:p>
            <a:endParaRPr lang="ru-RU" dirty="0"/>
          </a:p>
        </p:txBody>
      </p:sp>
      <p:pic>
        <p:nvPicPr>
          <p:cNvPr id="4" name="Изображение 3" descr="32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0578" y="2427890"/>
            <a:ext cx="4240197" cy="335805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369000" y="5933016"/>
            <a:ext cx="45470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Изображение парового котла В.Г. Шухова</a:t>
            </a:r>
            <a:endParaRPr lang="ru-RU" b="1" dirty="0">
              <a:solidFill>
                <a:schemeClr val="tx1">
                  <a:lumMod val="85000"/>
                  <a:lumOff val="1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379" y="238273"/>
            <a:ext cx="744537" cy="969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513" y="1208236"/>
            <a:ext cx="8308975" cy="1511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62295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56308" y="1160416"/>
            <a:ext cx="8987692" cy="1411962"/>
          </a:xfrm>
        </p:spPr>
        <p:txBody>
          <a:bodyPr>
            <a:normAutofit/>
          </a:bodyPr>
          <a:lstStyle/>
          <a:p>
            <a:pPr marL="0" indent="0">
              <a:spcBef>
                <a:spcPts val="1200"/>
              </a:spcBef>
              <a:buNone/>
              <a:defRPr/>
            </a:pPr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 1894 году котлонадзор </a:t>
            </a:r>
            <a:r>
              <a:rPr lang="ru-RU" sz="2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был передан Фабричной инспекции Министерства торговли </a:t>
            </a:r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2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промышленности. </a:t>
            </a:r>
            <a:r>
              <a:rPr lang="ru-RU" dirty="0">
                <a:latin typeface="Arial Narrow" pitchFamily="34" charset="0"/>
              </a:rPr>
              <a:t>	</a:t>
            </a:r>
            <a:endParaRPr lang="ru-RU" dirty="0"/>
          </a:p>
        </p:txBody>
      </p:sp>
      <p:pic>
        <p:nvPicPr>
          <p:cNvPr id="4" name="Изображение 3" descr="4562766_doc1_6C2AE3FC-3EDE-4656-85EC-F932FBFBFFDC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0793" y="2153233"/>
            <a:ext cx="2879068" cy="4595258"/>
          </a:xfrm>
          <a:prstGeom prst="rect">
            <a:avLst/>
          </a:prstGeom>
        </p:spPr>
      </p:pic>
      <p:pic>
        <p:nvPicPr>
          <p:cNvPr id="5" name="Изображение 4" descr="26306.970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0724" y="2153233"/>
            <a:ext cx="2859745" cy="4595258"/>
          </a:xfrm>
          <a:prstGeom prst="rect">
            <a:avLst/>
          </a:prstGeom>
          <a:ln>
            <a:solidFill>
              <a:srgbClr val="0070C0"/>
            </a:solidFill>
          </a:ln>
        </p:spPr>
      </p:pic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925" y="295290"/>
            <a:ext cx="744537" cy="969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Содержимое 2"/>
          <p:cNvSpPr txBox="1">
            <a:spLocks/>
          </p:cNvSpPr>
          <p:nvPr/>
        </p:nvSpPr>
        <p:spPr>
          <a:xfrm>
            <a:off x="415925" y="3053958"/>
            <a:ext cx="1195203" cy="83822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spcBef>
                <a:spcPts val="2000"/>
              </a:spcBef>
              <a:buClr>
                <a:schemeClr val="tx1">
                  <a:lumMod val="50000"/>
                  <a:lumOff val="50000"/>
                </a:schemeClr>
              </a:buClr>
              <a:buSzPct val="70000"/>
              <a:buFont typeface="Wingdings" pitchFamily="2" charset="2"/>
              <a:buChar char="l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914400" rtl="0" eaLnBrk="1" latinLnBrk="0" hangingPunct="1">
              <a:spcBef>
                <a:spcPts val="600"/>
              </a:spcBef>
              <a:buClr>
                <a:schemeClr val="tx1">
                  <a:lumMod val="85000"/>
                  <a:lumOff val="15000"/>
                </a:schemeClr>
              </a:buClr>
              <a:buSzPct val="70000"/>
              <a:buFont typeface="Wingdings" pitchFamily="2" charset="2"/>
              <a:buChar char="l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spcBef>
                <a:spcPts val="600"/>
              </a:spcBef>
              <a:buClr>
                <a:schemeClr val="tx1">
                  <a:lumMod val="50000"/>
                  <a:lumOff val="50000"/>
                </a:schemeClr>
              </a:buClr>
              <a:buSzPct val="70000"/>
              <a:buFont typeface="Wingdings" pitchFamily="2" charset="2"/>
              <a:buChar char="l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14400" indent="-228600" algn="l" defTabSz="914400" rtl="0" eaLnBrk="1" latinLnBrk="0" hangingPunct="1">
              <a:spcBef>
                <a:spcPts val="600"/>
              </a:spcBef>
              <a:buClr>
                <a:schemeClr val="tx1">
                  <a:lumMod val="85000"/>
                  <a:lumOff val="15000"/>
                </a:schemeClr>
              </a:buClr>
              <a:buSzPct val="70000"/>
              <a:buFont typeface="Wingdings" pitchFamily="2" charset="2"/>
              <a:buChar char="l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143000" indent="-228600" algn="l" defTabSz="914400" rtl="0" eaLnBrk="1" latinLnBrk="0" hangingPunct="1">
              <a:spcBef>
                <a:spcPts val="600"/>
              </a:spcBef>
              <a:buClr>
                <a:schemeClr val="tx1">
                  <a:lumMod val="50000"/>
                  <a:lumOff val="50000"/>
                </a:schemeClr>
              </a:buClr>
              <a:buSzPct val="70000"/>
              <a:buFont typeface="Wingdings" pitchFamily="2" charset="2"/>
              <a:buChar char="l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377950" indent="-228600" algn="l" defTabSz="914400" rtl="0" eaLnBrk="1" latinLnBrk="0" hangingPunct="1">
              <a:spcBef>
                <a:spcPct val="20000"/>
              </a:spcBef>
              <a:buClr>
                <a:schemeClr val="tx1">
                  <a:lumMod val="85000"/>
                  <a:lumOff val="15000"/>
                </a:schemeClr>
              </a:buClr>
              <a:buSzPct val="70000"/>
              <a:buFont typeface="Wingdings" pitchFamily="2" charset="2"/>
              <a:buChar char=""/>
              <a:defRPr lang="en-US" sz="18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603375" indent="-228600" algn="l" defTabSz="914400" rtl="0" eaLnBrk="1" latinLnBrk="0" hangingPunct="1">
              <a:spcBef>
                <a:spcPct val="20000"/>
              </a:spcBef>
              <a:buClr>
                <a:schemeClr val="tx1">
                  <a:lumMod val="50000"/>
                  <a:lumOff val="50000"/>
                </a:schemeClr>
              </a:buClr>
              <a:buSzPct val="70000"/>
              <a:buFont typeface="Wingdings" pitchFamily="2" charset="2"/>
              <a:buChar char=""/>
              <a:defRPr lang="en-US" sz="18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830388" indent="-228600" algn="l" defTabSz="914400" rtl="0" eaLnBrk="1" latinLnBrk="0" hangingPunct="1">
              <a:spcBef>
                <a:spcPct val="20000"/>
              </a:spcBef>
              <a:buClr>
                <a:schemeClr val="tx1">
                  <a:lumMod val="85000"/>
                  <a:lumOff val="15000"/>
                </a:schemeClr>
              </a:buClr>
              <a:buSzPct val="70000"/>
              <a:buFont typeface="Wingdings" pitchFamily="2" charset="2"/>
              <a:buChar char=""/>
              <a:defRPr lang="en-US" sz="18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057400" indent="-228600" algn="l" defTabSz="914400" rtl="0" eaLnBrk="1" latinLnBrk="0" hangingPunct="1">
              <a:spcBef>
                <a:spcPct val="20000"/>
              </a:spcBef>
              <a:buClr>
                <a:schemeClr val="tx1">
                  <a:lumMod val="50000"/>
                  <a:lumOff val="50000"/>
                </a:schemeClr>
              </a:buClr>
              <a:buSzPct val="70000"/>
              <a:buFont typeface="Wingdings" pitchFamily="2" charset="2"/>
              <a:buChar char=""/>
              <a:defRPr lang="en-US" sz="180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1200"/>
              </a:spcBef>
              <a:buFont typeface="Wingdings" pitchFamily="2" charset="2"/>
              <a:buNone/>
              <a:defRPr/>
            </a:pPr>
            <a:r>
              <a:rPr lang="ru-RU" sz="2400" b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1907 г.	</a:t>
            </a:r>
            <a:endParaRPr lang="ru-RU" sz="2400" b="1" dirty="0">
              <a:solidFill>
                <a:schemeClr val="bg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одержимое 2"/>
          <p:cNvSpPr txBox="1">
            <a:spLocks/>
          </p:cNvSpPr>
          <p:nvPr/>
        </p:nvSpPr>
        <p:spPr>
          <a:xfrm>
            <a:off x="4675590" y="4090248"/>
            <a:ext cx="1195203" cy="83822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spcBef>
                <a:spcPts val="2000"/>
              </a:spcBef>
              <a:buClr>
                <a:schemeClr val="tx1">
                  <a:lumMod val="50000"/>
                  <a:lumOff val="50000"/>
                </a:schemeClr>
              </a:buClr>
              <a:buSzPct val="70000"/>
              <a:buFont typeface="Wingdings" pitchFamily="2" charset="2"/>
              <a:buChar char="l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914400" rtl="0" eaLnBrk="1" latinLnBrk="0" hangingPunct="1">
              <a:spcBef>
                <a:spcPts val="600"/>
              </a:spcBef>
              <a:buClr>
                <a:schemeClr val="tx1">
                  <a:lumMod val="85000"/>
                  <a:lumOff val="15000"/>
                </a:schemeClr>
              </a:buClr>
              <a:buSzPct val="70000"/>
              <a:buFont typeface="Wingdings" pitchFamily="2" charset="2"/>
              <a:buChar char="l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spcBef>
                <a:spcPts val="600"/>
              </a:spcBef>
              <a:buClr>
                <a:schemeClr val="tx1">
                  <a:lumMod val="50000"/>
                  <a:lumOff val="50000"/>
                </a:schemeClr>
              </a:buClr>
              <a:buSzPct val="70000"/>
              <a:buFont typeface="Wingdings" pitchFamily="2" charset="2"/>
              <a:buChar char="l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14400" indent="-228600" algn="l" defTabSz="914400" rtl="0" eaLnBrk="1" latinLnBrk="0" hangingPunct="1">
              <a:spcBef>
                <a:spcPts val="600"/>
              </a:spcBef>
              <a:buClr>
                <a:schemeClr val="tx1">
                  <a:lumMod val="85000"/>
                  <a:lumOff val="15000"/>
                </a:schemeClr>
              </a:buClr>
              <a:buSzPct val="70000"/>
              <a:buFont typeface="Wingdings" pitchFamily="2" charset="2"/>
              <a:buChar char="l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143000" indent="-228600" algn="l" defTabSz="914400" rtl="0" eaLnBrk="1" latinLnBrk="0" hangingPunct="1">
              <a:spcBef>
                <a:spcPts val="600"/>
              </a:spcBef>
              <a:buClr>
                <a:schemeClr val="tx1">
                  <a:lumMod val="50000"/>
                  <a:lumOff val="50000"/>
                </a:schemeClr>
              </a:buClr>
              <a:buSzPct val="70000"/>
              <a:buFont typeface="Wingdings" pitchFamily="2" charset="2"/>
              <a:buChar char="l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377950" indent="-228600" algn="l" defTabSz="914400" rtl="0" eaLnBrk="1" latinLnBrk="0" hangingPunct="1">
              <a:spcBef>
                <a:spcPct val="20000"/>
              </a:spcBef>
              <a:buClr>
                <a:schemeClr val="tx1">
                  <a:lumMod val="85000"/>
                  <a:lumOff val="15000"/>
                </a:schemeClr>
              </a:buClr>
              <a:buSzPct val="70000"/>
              <a:buFont typeface="Wingdings" pitchFamily="2" charset="2"/>
              <a:buChar char=""/>
              <a:defRPr lang="en-US" sz="18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603375" indent="-228600" algn="l" defTabSz="914400" rtl="0" eaLnBrk="1" latinLnBrk="0" hangingPunct="1">
              <a:spcBef>
                <a:spcPct val="20000"/>
              </a:spcBef>
              <a:buClr>
                <a:schemeClr val="tx1">
                  <a:lumMod val="50000"/>
                  <a:lumOff val="50000"/>
                </a:schemeClr>
              </a:buClr>
              <a:buSzPct val="70000"/>
              <a:buFont typeface="Wingdings" pitchFamily="2" charset="2"/>
              <a:buChar char=""/>
              <a:defRPr lang="en-US" sz="18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830388" indent="-228600" algn="l" defTabSz="914400" rtl="0" eaLnBrk="1" latinLnBrk="0" hangingPunct="1">
              <a:spcBef>
                <a:spcPct val="20000"/>
              </a:spcBef>
              <a:buClr>
                <a:schemeClr val="tx1">
                  <a:lumMod val="85000"/>
                  <a:lumOff val="15000"/>
                </a:schemeClr>
              </a:buClr>
              <a:buSzPct val="70000"/>
              <a:buFont typeface="Wingdings" pitchFamily="2" charset="2"/>
              <a:buChar char=""/>
              <a:defRPr lang="en-US" sz="18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057400" indent="-228600" algn="l" defTabSz="914400" rtl="0" eaLnBrk="1" latinLnBrk="0" hangingPunct="1">
              <a:spcBef>
                <a:spcPct val="20000"/>
              </a:spcBef>
              <a:buClr>
                <a:schemeClr val="tx1">
                  <a:lumMod val="50000"/>
                  <a:lumOff val="50000"/>
                </a:schemeClr>
              </a:buClr>
              <a:buSzPct val="70000"/>
              <a:buFont typeface="Wingdings" pitchFamily="2" charset="2"/>
              <a:buChar char=""/>
              <a:defRPr lang="en-US" sz="180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1200"/>
              </a:spcBef>
              <a:buFont typeface="Wingdings" pitchFamily="2" charset="2"/>
              <a:buNone/>
              <a:defRPr/>
            </a:pPr>
            <a:r>
              <a:rPr lang="ru-RU" sz="2400" b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1918 г.</a:t>
            </a: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endParaRPr lang="ru-RU" sz="2400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47290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30774" y="2551233"/>
            <a:ext cx="5056081" cy="3491753"/>
          </a:xfrm>
        </p:spPr>
        <p:txBody>
          <a:bodyPr>
            <a:normAutofit/>
          </a:bodyPr>
          <a:lstStyle/>
          <a:p>
            <a:pPr marL="0" indent="0">
              <a:spcBef>
                <a:spcPts val="2400"/>
              </a:spcBef>
              <a:buNone/>
            </a:pPr>
            <a:endParaRPr lang="ru-RU" sz="800" b="1" dirty="0" smtClean="0">
              <a:solidFill>
                <a:schemeClr val="bg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spcBef>
                <a:spcPts val="2400"/>
              </a:spcBef>
              <a:buNone/>
            </a:pPr>
            <a:r>
              <a:rPr lang="ru-RU" sz="2600" b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ru-RU" sz="2600" b="1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января 1922 года </a:t>
            </a:r>
            <a:endParaRPr lang="ru-RU" sz="2600" b="1" dirty="0" smtClean="0">
              <a:solidFill>
                <a:schemeClr val="bg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Декретом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Совнаркома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                            в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составе Главного управления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                  горной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промышленности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               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ВСНХ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было создано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Центральное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управление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             горного надзора</a:t>
            </a:r>
            <a:endParaRPr lang="ru-RU" sz="2400" dirty="0"/>
          </a:p>
        </p:txBody>
      </p:sp>
      <p:pic>
        <p:nvPicPr>
          <p:cNvPr id="4" name="Изображение 3" descr="burenie-19-vek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5517" y="2282309"/>
            <a:ext cx="4572000" cy="3955304"/>
          </a:xfrm>
          <a:prstGeom prst="rect">
            <a:avLst/>
          </a:prstGeom>
        </p:spPr>
      </p:pic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925" y="169345"/>
            <a:ext cx="744537" cy="969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337" y="1048911"/>
            <a:ext cx="8315325" cy="1511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58747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17513" y="2756646"/>
            <a:ext cx="8308975" cy="3491753"/>
          </a:xfrm>
        </p:spPr>
        <p:txBody>
          <a:bodyPr>
            <a:normAutofit/>
          </a:bodyPr>
          <a:lstStyle/>
          <a:p>
            <a:pPr marL="0" indent="0">
              <a:spcBef>
                <a:spcPts val="1200"/>
              </a:spcBef>
              <a:buNone/>
              <a:defRPr/>
            </a:pPr>
            <a:r>
              <a:rPr lang="ru-RU" sz="2200" b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1922 год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- образована 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государственная горнотехническая инспекция, а на местах - окружные,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губернские, 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районные и участковые инспекции, которые выполняли функцию котлонадзора.</a:t>
            </a:r>
          </a:p>
          <a:p>
            <a:pPr marL="0" indent="0">
              <a:spcBef>
                <a:spcPts val="1200"/>
              </a:spcBef>
              <a:buNone/>
              <a:defRPr/>
            </a:pPr>
            <a:r>
              <a:rPr lang="ru-RU" sz="2200" b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1947 год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- образовано 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Главное управление горного надзора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                   при 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Совете Министров СССР.</a:t>
            </a:r>
          </a:p>
          <a:p>
            <a:pPr marL="0" indent="0">
              <a:spcBef>
                <a:spcPts val="1200"/>
              </a:spcBef>
              <a:buNone/>
              <a:defRPr/>
            </a:pPr>
            <a:r>
              <a:rPr lang="ru-RU" sz="2200" b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1954 год</a:t>
            </a:r>
            <a:r>
              <a:rPr lang="ru-RU" sz="2200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горный надзор получил статус государственного,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начался 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процесс организованного объединения различных видов надзора на базе исторической и территориальной совместимости.</a:t>
            </a:r>
          </a:p>
          <a:p>
            <a:endParaRPr lang="ru-RU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365" y="200025"/>
            <a:ext cx="744537" cy="969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513" y="1208236"/>
            <a:ext cx="8308975" cy="1511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36043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lnSpc>
                <a:spcPct val="90000"/>
              </a:lnSpc>
              <a:spcBef>
                <a:spcPts val="1200"/>
              </a:spcBef>
              <a:buNone/>
              <a:defRPr/>
            </a:pPr>
            <a:r>
              <a:rPr lang="ru-RU" sz="2400" b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1954 год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 образован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Комитет по надзору за безопасным ведением работ в промышленности и горному надзору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при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Совете Министров СССР (Госгортехнадзор СССР)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базе: </a:t>
            </a:r>
          </a:p>
          <a:p>
            <a:pPr marL="0" indent="0">
              <a:lnSpc>
                <a:spcPct val="90000"/>
              </a:lnSpc>
              <a:spcBef>
                <a:spcPts val="1200"/>
              </a:spcBef>
              <a:buNone/>
              <a:defRPr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	Главного управления горного надзора министерства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геологии и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охраны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недр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lnSpc>
                <a:spcPct val="90000"/>
              </a:lnSpc>
              <a:spcBef>
                <a:spcPts val="1200"/>
              </a:spcBef>
              <a:buNone/>
              <a:defRPr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	Главной государственной инспекции котлонадзора Министерства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электростанций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lnSpc>
                <a:spcPct val="90000"/>
              </a:lnSpc>
              <a:spcBef>
                <a:spcPts val="1200"/>
              </a:spcBef>
              <a:buNone/>
              <a:defRPr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	Государственной технической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инспекции Министерства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нефтяной промышленности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СССР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925" y="215791"/>
            <a:ext cx="744537" cy="969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513" y="1208236"/>
            <a:ext cx="8308975" cy="1511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64280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15925" y="2756646"/>
            <a:ext cx="8308975" cy="3801809"/>
          </a:xfrm>
        </p:spPr>
        <p:txBody>
          <a:bodyPr>
            <a:normAutofit/>
          </a:bodyPr>
          <a:lstStyle/>
          <a:p>
            <a:pPr marL="0" indent="0" algn="ctr">
              <a:spcBef>
                <a:spcPts val="0"/>
              </a:spcBef>
              <a:buNone/>
              <a:defRPr/>
            </a:pPr>
            <a:r>
              <a:rPr lang="ru-RU" sz="2400" b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1958 год</a:t>
            </a:r>
          </a:p>
          <a:p>
            <a:pPr marL="0" indent="0" algn="ctr">
              <a:spcBef>
                <a:spcPts val="0"/>
              </a:spcBef>
              <a:buNone/>
              <a:defRPr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Госгортехнадзор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СССР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ликвидирован, а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его функции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spcBef>
                <a:spcPts val="0"/>
              </a:spcBef>
              <a:buNone/>
              <a:defRPr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переданы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республиканским комитетам и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инспекциям</a:t>
            </a:r>
          </a:p>
          <a:p>
            <a:pPr marL="0" indent="0" algn="ctr">
              <a:spcBef>
                <a:spcPts val="0"/>
              </a:spcBef>
              <a:buNone/>
              <a:defRPr/>
            </a:pPr>
            <a:endParaRPr lang="ru-RU" sz="800" b="1" dirty="0" smtClean="0">
              <a:solidFill>
                <a:schemeClr val="bg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spcBef>
                <a:spcPts val="0"/>
              </a:spcBef>
              <a:buNone/>
              <a:defRPr/>
            </a:pPr>
            <a:r>
              <a:rPr lang="ru-RU" sz="2400" b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1968 </a:t>
            </a:r>
            <a:r>
              <a:rPr lang="ru-RU" sz="2400" b="1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год</a:t>
            </a:r>
          </a:p>
          <a:p>
            <a:pPr marL="0" indent="0" algn="ctr">
              <a:spcBef>
                <a:spcPts val="0"/>
              </a:spcBef>
              <a:buNone/>
              <a:defRPr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Госгортехнадзор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СССР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возрождён</a:t>
            </a:r>
          </a:p>
          <a:p>
            <a:pPr marL="0" indent="0" algn="ctr">
              <a:spcBef>
                <a:spcPts val="0"/>
              </a:spcBef>
              <a:buNone/>
              <a:defRPr/>
            </a:pPr>
            <a:endParaRPr lang="ru-RU" sz="800" b="1" dirty="0" smtClean="0">
              <a:solidFill>
                <a:schemeClr val="bg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spcBef>
                <a:spcPts val="0"/>
              </a:spcBef>
              <a:buNone/>
              <a:defRPr/>
            </a:pPr>
            <a:r>
              <a:rPr lang="ru-RU" sz="2400" b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1989 год </a:t>
            </a:r>
          </a:p>
          <a:p>
            <a:pPr marL="0" indent="0" algn="ctr">
              <a:spcBef>
                <a:spcPts val="600"/>
              </a:spcBef>
              <a:buNone/>
              <a:defRPr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Госгортехнадзор СССР объединен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Госатомнадзором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СССР</a:t>
            </a:r>
          </a:p>
          <a:p>
            <a:pPr marL="0" indent="0" algn="ctr">
              <a:spcBef>
                <a:spcPts val="0"/>
              </a:spcBef>
              <a:buNone/>
              <a:defRPr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менее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двух лет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функционировал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как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Госгоратомнадзор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СССР</a:t>
            </a:r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428" y="236147"/>
            <a:ext cx="744537" cy="969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923" y="1206110"/>
            <a:ext cx="8308975" cy="1511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4871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415925" y="898635"/>
            <a:ext cx="8308975" cy="1513489"/>
          </a:xfrm>
        </p:spPr>
        <p:txBody>
          <a:bodyPr/>
          <a:lstStyle/>
          <a:p>
            <a:pPr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Федеральный горный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                                 и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промышленный надзор России 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68080" y="2756646"/>
            <a:ext cx="4818284" cy="4101354"/>
          </a:xfrm>
        </p:spPr>
        <p:txBody>
          <a:bodyPr>
            <a:normAutofit lnSpcReduction="10000"/>
          </a:bodyPr>
          <a:lstStyle/>
          <a:p>
            <a:pPr marL="0" indent="0">
              <a:spcBef>
                <a:spcPts val="600"/>
              </a:spcBef>
              <a:buNone/>
            </a:pPr>
            <a:r>
              <a:rPr lang="ru-RU" sz="23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3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90-е годы </a:t>
            </a:r>
            <a:r>
              <a:rPr lang="ru-RU" sz="2300" dirty="0">
                <a:latin typeface="Times New Roman" pitchFamily="18" charset="0"/>
                <a:cs typeface="Times New Roman" pitchFamily="18" charset="0"/>
              </a:rPr>
              <a:t>переход к рыночным принципам хозяйствования, появление новых форм 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2300" dirty="0">
                <a:latin typeface="Times New Roman" pitchFamily="18" charset="0"/>
                <a:cs typeface="Times New Roman" pitchFamily="18" charset="0"/>
              </a:rPr>
              <a:t>видов собственности, физическое 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2300" dirty="0">
                <a:latin typeface="Times New Roman" pitchFamily="18" charset="0"/>
                <a:cs typeface="Times New Roman" pitchFamily="18" charset="0"/>
              </a:rPr>
              <a:t>моральное старение 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оборудования привели </a:t>
            </a:r>
            <a:r>
              <a:rPr lang="ru-RU" sz="2300" dirty="0">
                <a:latin typeface="Times New Roman" pitchFamily="18" charset="0"/>
                <a:cs typeface="Times New Roman" pitchFamily="18" charset="0"/>
              </a:rPr>
              <a:t>к росту числа крупных 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аварий </a:t>
            </a:r>
            <a:r>
              <a:rPr lang="ru-RU" sz="2300" dirty="0">
                <a:latin typeface="Times New Roman" pitchFamily="18" charset="0"/>
                <a:cs typeface="Times New Roman" pitchFamily="18" charset="0"/>
              </a:rPr>
              <a:t>с тяжелыми 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социальными и </a:t>
            </a:r>
            <a:r>
              <a:rPr lang="ru-RU" sz="2300" dirty="0">
                <a:latin typeface="Times New Roman" pitchFamily="18" charset="0"/>
                <a:cs typeface="Times New Roman" pitchFamily="18" charset="0"/>
              </a:rPr>
              <a:t>экономическими 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последствиями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ru-RU" sz="23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Ноябрь 1990 года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Госгортехнадзор </a:t>
            </a:r>
            <a:r>
              <a:rPr lang="ru-RU" sz="2300" dirty="0">
                <a:latin typeface="Times New Roman" pitchFamily="18" charset="0"/>
                <a:cs typeface="Times New Roman" pitchFamily="18" charset="0"/>
              </a:rPr>
              <a:t>РСФСР </a:t>
            </a:r>
            <a:endParaRPr lang="ru-RU" sz="23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вновь </a:t>
            </a:r>
            <a:r>
              <a:rPr lang="ru-RU" sz="2300" dirty="0">
                <a:latin typeface="Times New Roman" pitchFamily="18" charset="0"/>
                <a:cs typeface="Times New Roman" pitchFamily="18" charset="0"/>
              </a:rPr>
              <a:t>стал самостоятельным. </a:t>
            </a:r>
            <a:endParaRPr lang="ru-RU" sz="23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spcBef>
                <a:spcPts val="600"/>
              </a:spcBef>
              <a:buNone/>
            </a:pPr>
            <a:r>
              <a:rPr lang="ru-RU" sz="23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1992 год - </a:t>
            </a: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Госгортехнадзор России</a:t>
            </a:r>
            <a:endParaRPr lang="ru-RU" sz="23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Изображение 3" descr="rawImage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6364" y="2756645"/>
            <a:ext cx="3933823" cy="3927933"/>
          </a:xfrm>
          <a:prstGeom prst="rect">
            <a:avLst/>
          </a:prstGeom>
        </p:spPr>
      </p:pic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925" y="281389"/>
            <a:ext cx="744537" cy="969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15199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3780" y="2554014"/>
            <a:ext cx="8513380" cy="4303986"/>
          </a:xfrm>
        </p:spPr>
        <p:txBody>
          <a:bodyPr>
            <a:normAutofit/>
          </a:bodyPr>
          <a:lstStyle/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2200" dirty="0" smtClean="0">
                <a:solidFill>
                  <a:schemeClr val="tx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безопасного </a:t>
            </a:r>
            <a:r>
              <a:rPr lang="ru-RU" sz="2200" dirty="0">
                <a:solidFill>
                  <a:schemeClr val="tx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ведения работ, связанных с пользованием недрами, </a:t>
            </a:r>
            <a:endParaRPr lang="ru-RU" sz="2200" dirty="0" smtClean="0">
              <a:solidFill>
                <a:schemeClr val="tx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2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охраны </a:t>
            </a:r>
            <a:r>
              <a:rPr lang="ru-RU" sz="2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недр, </a:t>
            </a:r>
            <a:r>
              <a:rPr lang="ru-RU" sz="2200" dirty="0" smtClean="0">
                <a:solidFill>
                  <a:schemeClr val="tx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промышленной </a:t>
            </a:r>
            <a:r>
              <a:rPr lang="ru-RU" sz="2200" dirty="0">
                <a:solidFill>
                  <a:schemeClr val="tx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безопасности</a:t>
            </a:r>
            <a:r>
              <a:rPr lang="ru-RU" sz="2200" dirty="0">
                <a:solidFill>
                  <a:schemeClr val="tx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200" dirty="0" smtClean="0">
                <a:solidFill>
                  <a:schemeClr val="tx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безопасности </a:t>
            </a:r>
            <a:r>
              <a:rPr lang="ru-RU" sz="2200" dirty="0">
                <a:solidFill>
                  <a:schemeClr val="tx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 использовании атомной </a:t>
            </a:r>
            <a:r>
              <a:rPr lang="ru-RU" sz="2200" dirty="0" smtClean="0">
                <a:solidFill>
                  <a:schemeClr val="tx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энергии, </a:t>
            </a:r>
            <a:r>
              <a:rPr lang="ru-RU" sz="2200" dirty="0" smtClean="0">
                <a:solidFill>
                  <a:schemeClr val="tx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безопасности электрических</a:t>
            </a:r>
            <a:br>
              <a:rPr lang="ru-RU" sz="2200" dirty="0" smtClean="0">
                <a:solidFill>
                  <a:schemeClr val="tx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solidFill>
                  <a:schemeClr val="tx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 тепловых </a:t>
            </a:r>
            <a:r>
              <a:rPr lang="ru-RU" sz="2200" dirty="0">
                <a:solidFill>
                  <a:schemeClr val="tx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установок и </a:t>
            </a:r>
            <a:r>
              <a:rPr lang="ru-RU" sz="2200" dirty="0" smtClean="0">
                <a:solidFill>
                  <a:schemeClr val="tx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сетей</a:t>
            </a:r>
            <a:r>
              <a:rPr lang="ru-RU" sz="2200" dirty="0" smtClean="0">
                <a:solidFill>
                  <a:schemeClr val="tx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, безопасности </a:t>
            </a:r>
            <a:r>
              <a:rPr lang="ru-RU" sz="2200" dirty="0">
                <a:solidFill>
                  <a:schemeClr val="tx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гидротехнических </a:t>
            </a:r>
            <a:endParaRPr lang="ru-RU" sz="2200" dirty="0" smtClean="0">
              <a:solidFill>
                <a:schemeClr val="tx1">
                  <a:lumMod val="9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2200" dirty="0" smtClean="0">
                <a:solidFill>
                  <a:schemeClr val="tx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сооружений, </a:t>
            </a:r>
            <a:r>
              <a:rPr lang="ru-RU" sz="2200" dirty="0" smtClean="0">
                <a:solidFill>
                  <a:schemeClr val="tx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безопасности 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2200" dirty="0" smtClean="0">
                <a:solidFill>
                  <a:schemeClr val="tx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производства</a:t>
            </a:r>
            <a:r>
              <a:rPr lang="ru-RU" sz="2200" dirty="0">
                <a:solidFill>
                  <a:schemeClr val="tx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200" dirty="0" smtClean="0">
                <a:solidFill>
                  <a:schemeClr val="tx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хранения </a:t>
            </a:r>
            <a:r>
              <a:rPr lang="ru-RU" sz="2200" dirty="0">
                <a:solidFill>
                  <a:schemeClr val="tx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 </a:t>
            </a:r>
            <a:endParaRPr lang="ru-RU" sz="2200" dirty="0" smtClean="0">
              <a:solidFill>
                <a:schemeClr val="tx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2200" dirty="0" smtClean="0">
                <a:solidFill>
                  <a:schemeClr val="tx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применения </a:t>
            </a:r>
            <a:r>
              <a:rPr lang="ru-RU" sz="2200" dirty="0">
                <a:solidFill>
                  <a:schemeClr val="tx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взрывчатых </a:t>
            </a:r>
            <a:r>
              <a:rPr lang="ru-RU" sz="2200" dirty="0" smtClean="0">
                <a:solidFill>
                  <a:schemeClr val="tx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материалов</a:t>
            </a:r>
            <a:r>
              <a:rPr lang="ru-RU" sz="2200" dirty="0" smtClean="0">
                <a:solidFill>
                  <a:schemeClr val="tx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, о назначения, </a:t>
            </a:r>
            <a:r>
              <a:rPr lang="ru-RU" sz="2200" dirty="0">
                <a:solidFill>
                  <a:schemeClr val="tx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а также специальные функции в области </a:t>
            </a:r>
            <a:endParaRPr lang="ru-RU" sz="2200" dirty="0" smtClean="0">
              <a:solidFill>
                <a:schemeClr val="tx1">
                  <a:lumMod val="9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2200" dirty="0" smtClean="0">
                <a:solidFill>
                  <a:schemeClr val="tx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государственной </a:t>
            </a:r>
            <a:r>
              <a:rPr lang="ru-RU" sz="2200" dirty="0">
                <a:solidFill>
                  <a:schemeClr val="tx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безопасности </a:t>
            </a:r>
            <a:endParaRPr lang="ru-RU" sz="2200" dirty="0" smtClean="0">
              <a:solidFill>
                <a:schemeClr val="tx1">
                  <a:lumMod val="9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2200" dirty="0" smtClean="0">
                <a:solidFill>
                  <a:schemeClr val="tx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200" dirty="0">
                <a:solidFill>
                  <a:schemeClr val="tx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указанной сфере.</a:t>
            </a:r>
          </a:p>
          <a:p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6950" y="4162096"/>
            <a:ext cx="4367047" cy="26959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638" y="250319"/>
            <a:ext cx="744537" cy="969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83780" y="1037159"/>
            <a:ext cx="8737502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Сегодня </a:t>
            </a:r>
            <a:r>
              <a:rPr lang="ru-RU" sz="32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Ростехнадзор</a:t>
            </a:r>
            <a:r>
              <a:rPr lang="ru-RU" sz="32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- Федеральная </a:t>
            </a:r>
            <a:r>
              <a:rPr lang="ru-RU" sz="32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служба</a:t>
            </a:r>
            <a:r>
              <a:rPr lang="ru-RU" sz="2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осуществляющая функции по принятию нормативных правовых актов, контролю и надзору в области:</a:t>
            </a:r>
          </a:p>
          <a:p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25478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415925" y="685006"/>
            <a:ext cx="8586185" cy="1695587"/>
          </a:xfrm>
        </p:spPr>
        <p:txBody>
          <a:bodyPr/>
          <a:lstStyle/>
          <a:p>
            <a:pPr algn="ctr"/>
            <a:r>
              <a:rPr lang="ru-RU" sz="2600" b="1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За прошедшие годы службой накоплен большой опыт </a:t>
            </a:r>
            <a:r>
              <a:rPr lang="ru-RU" sz="2400" b="1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предотвращения аварий на промышленных предприятиях, электростанциях, объектах инфраструктуры</a:t>
            </a:r>
            <a:r>
              <a:rPr lang="ru-RU" sz="2000" b="1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6306" r="-16306"/>
          <a:stretch>
            <a:fillRect/>
          </a:stretch>
        </p:blipFill>
        <p:spPr bwMode="auto">
          <a:xfrm>
            <a:off x="415925" y="2756646"/>
            <a:ext cx="8308975" cy="38491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925" y="200025"/>
            <a:ext cx="744537" cy="969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81110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415925" y="610850"/>
            <a:ext cx="8308975" cy="542164"/>
          </a:xfrm>
        </p:spPr>
        <p:txBody>
          <a:bodyPr/>
          <a:lstStyle/>
          <a:p>
            <a:pPr algn="ctr"/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105CA4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История горного и промышленного </a:t>
            </a:r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105CA4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/>
            </a:r>
            <a:b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105CA4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</a:br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105CA4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надзора в России</a:t>
            </a:r>
            <a:endParaRPr lang="ru-RU" sz="2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105CA4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15925" y="1269927"/>
            <a:ext cx="8308975" cy="1016074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Создателем Службы стал Петр </a:t>
            </a:r>
            <a:r>
              <a:rPr lang="en-US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I</a:t>
            </a:r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, который своим Указом </a:t>
            </a:r>
          </a:p>
          <a:p>
            <a:pPr marL="0" indent="0">
              <a:buNone/>
            </a:pPr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10 декабря 1719 года учредил </a:t>
            </a:r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Берг-Коллегию.</a:t>
            </a:r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0564" y="2286000"/>
            <a:ext cx="3024336" cy="42151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969038" y="2700601"/>
            <a:ext cx="244329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spcBef>
                <a:spcPts val="1800"/>
              </a:spcBef>
              <a:defRPr/>
            </a:pPr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009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Берг-Коллегия</a:t>
            </a:r>
            <a:endParaRPr lang="ru-RU" sz="2800" b="1" dirty="0" smtClean="0">
              <a:solidFill>
                <a:srgbClr val="00009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57001" y="3250920"/>
            <a:ext cx="5444504" cy="28161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spcBef>
                <a:spcPts val="1800"/>
              </a:spcBef>
              <a:defRPr/>
            </a:pPr>
            <a:r>
              <a:rPr lang="ru-RU" b="1" dirty="0">
                <a:solidFill>
                  <a:srgbClr val="000090"/>
                </a:solidFill>
              </a:rPr>
              <a:t>(от нем. </a:t>
            </a:r>
            <a:r>
              <a:rPr lang="ru-RU" b="1" dirty="0" err="1">
                <a:solidFill>
                  <a:srgbClr val="000090"/>
                </a:solidFill>
              </a:rPr>
              <a:t>Berg</a:t>
            </a:r>
            <a:r>
              <a:rPr lang="ru-RU" b="1" dirty="0">
                <a:solidFill>
                  <a:srgbClr val="000090"/>
                </a:solidFill>
              </a:rPr>
              <a:t> - гора, и лат. </a:t>
            </a:r>
            <a:r>
              <a:rPr lang="ru-RU" b="1" dirty="0" err="1">
                <a:solidFill>
                  <a:srgbClr val="000090"/>
                </a:solidFill>
              </a:rPr>
              <a:t>collegium</a:t>
            </a:r>
            <a:r>
              <a:rPr lang="ru-RU" b="1" dirty="0">
                <a:solidFill>
                  <a:srgbClr val="000090"/>
                </a:solidFill>
              </a:rPr>
              <a:t> – общество</a:t>
            </a:r>
            <a:r>
              <a:rPr lang="ru-RU" b="1" dirty="0" smtClean="0">
                <a:solidFill>
                  <a:srgbClr val="000090"/>
                </a:solidFill>
              </a:rPr>
              <a:t>) </a:t>
            </a:r>
            <a:endParaRPr lang="ru-RU" b="1" dirty="0">
              <a:solidFill>
                <a:srgbClr val="000090"/>
              </a:solidFill>
            </a:endParaRPr>
          </a:p>
          <a:p>
            <a:pPr algn="r">
              <a:spcBef>
                <a:spcPts val="1800"/>
              </a:spcBef>
              <a:defRPr/>
            </a:pPr>
            <a:r>
              <a:rPr lang="ru-RU" b="1" dirty="0">
                <a:solidFill>
                  <a:srgbClr val="000090"/>
                </a:solidFill>
              </a:rPr>
              <a:t>	Первоначально предметом этого надзора </a:t>
            </a:r>
            <a:br>
              <a:rPr lang="ru-RU" b="1" dirty="0">
                <a:solidFill>
                  <a:srgbClr val="000090"/>
                </a:solidFill>
              </a:rPr>
            </a:br>
            <a:r>
              <a:rPr lang="ru-RU" b="1" dirty="0" smtClean="0">
                <a:solidFill>
                  <a:srgbClr val="000090"/>
                </a:solidFill>
              </a:rPr>
              <a:t>была</a:t>
            </a:r>
            <a:r>
              <a:rPr lang="en-US" b="1" dirty="0" smtClean="0">
                <a:solidFill>
                  <a:srgbClr val="000090"/>
                </a:solidFill>
              </a:rPr>
              <a:t> </a:t>
            </a:r>
            <a:r>
              <a:rPr lang="ru-RU" b="1" dirty="0" smtClean="0">
                <a:solidFill>
                  <a:srgbClr val="000090"/>
                </a:solidFill>
              </a:rPr>
              <a:t>не </a:t>
            </a:r>
            <a:r>
              <a:rPr lang="ru-RU" b="1" dirty="0">
                <a:solidFill>
                  <a:srgbClr val="000090"/>
                </a:solidFill>
              </a:rPr>
              <a:t>безопасность горных работ и </a:t>
            </a:r>
            <a:r>
              <a:rPr lang="ru-RU" b="1" dirty="0" smtClean="0">
                <a:solidFill>
                  <a:srgbClr val="000090"/>
                </a:solidFill>
              </a:rPr>
              <a:t>услови</a:t>
            </a:r>
            <a:r>
              <a:rPr lang="ru-RU" b="1" dirty="0">
                <a:solidFill>
                  <a:srgbClr val="000090"/>
                </a:solidFill>
              </a:rPr>
              <a:t>й</a:t>
            </a:r>
            <a:br>
              <a:rPr lang="ru-RU" b="1" dirty="0">
                <a:solidFill>
                  <a:srgbClr val="000090"/>
                </a:solidFill>
              </a:rPr>
            </a:br>
            <a:r>
              <a:rPr lang="ru-RU" b="1" dirty="0">
                <a:solidFill>
                  <a:srgbClr val="000090"/>
                </a:solidFill>
              </a:rPr>
              <a:t> труда горнорабочих, а соблюдение права </a:t>
            </a:r>
            <a:br>
              <a:rPr lang="ru-RU" b="1" dirty="0">
                <a:solidFill>
                  <a:srgbClr val="000090"/>
                </a:solidFill>
              </a:rPr>
            </a:br>
            <a:r>
              <a:rPr lang="ru-RU" b="1" dirty="0">
                <a:solidFill>
                  <a:srgbClr val="000090"/>
                </a:solidFill>
              </a:rPr>
              <a:t>собственности на недра и связанных </a:t>
            </a:r>
            <a:br>
              <a:rPr lang="ru-RU" b="1" dirty="0">
                <a:solidFill>
                  <a:srgbClr val="000090"/>
                </a:solidFill>
              </a:rPr>
            </a:br>
            <a:r>
              <a:rPr lang="ru-RU" b="1" dirty="0">
                <a:solidFill>
                  <a:srgbClr val="000090"/>
                </a:solidFill>
              </a:rPr>
              <a:t>с этим правом узаконение уплаты горной </a:t>
            </a:r>
            <a:br>
              <a:rPr lang="ru-RU" b="1" dirty="0">
                <a:solidFill>
                  <a:srgbClr val="000090"/>
                </a:solidFill>
              </a:rPr>
            </a:br>
            <a:r>
              <a:rPr lang="ru-RU" b="1" dirty="0">
                <a:solidFill>
                  <a:srgbClr val="000090"/>
                </a:solidFill>
              </a:rPr>
              <a:t>подати, обязательная поставка золота </a:t>
            </a:r>
            <a:br>
              <a:rPr lang="ru-RU" b="1" dirty="0">
                <a:solidFill>
                  <a:srgbClr val="000090"/>
                </a:solidFill>
              </a:rPr>
            </a:br>
            <a:r>
              <a:rPr lang="ru-RU" b="1" dirty="0">
                <a:solidFill>
                  <a:srgbClr val="000090"/>
                </a:solidFill>
              </a:rPr>
              <a:t>и серебра в </a:t>
            </a:r>
            <a:r>
              <a:rPr lang="ru-RU" b="1" dirty="0" smtClean="0">
                <a:solidFill>
                  <a:srgbClr val="000090"/>
                </a:solidFill>
              </a:rPr>
              <a:t>казну, </a:t>
            </a:r>
            <a:r>
              <a:rPr lang="ru-RU" b="1" dirty="0">
                <a:solidFill>
                  <a:srgbClr val="000090"/>
                </a:solidFill>
              </a:rPr>
              <a:t>порядок разработки</a:t>
            </a:r>
            <a:r>
              <a:rPr lang="ru-RU" sz="1400" dirty="0">
                <a:latin typeface="Arial Narrow" pitchFamily="34" charset="0"/>
              </a:rPr>
              <a:t>.</a:t>
            </a:r>
          </a:p>
          <a:p>
            <a:pPr algn="r"/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131" y="189187"/>
            <a:ext cx="744537" cy="9638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14902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415925" y="1613646"/>
            <a:ext cx="8308975" cy="1271444"/>
          </a:xfrm>
        </p:spPr>
        <p:txBody>
          <a:bodyPr/>
          <a:lstStyle/>
          <a:p>
            <a:pPr algn="ctr"/>
            <a:r>
              <a:rPr lang="ru-RU" sz="2200" b="1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За 300-летнюю историю технического надзора не раз менялось название службы, сменилось не одно поколение </a:t>
            </a:r>
            <a:r>
              <a:rPr lang="ru-RU" sz="22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работников</a:t>
            </a:r>
            <a:r>
              <a:rPr lang="ru-RU" sz="2200" b="1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2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но </a:t>
            </a:r>
            <a:r>
              <a:rPr lang="ru-RU" sz="2200" b="1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со времен Петра Великого неизменной остается основная цель и задача Ростехнадзора - служение интересам государства.</a:t>
            </a:r>
            <a:br>
              <a:rPr lang="ru-RU" sz="2200" b="1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200" b="1" dirty="0">
              <a:solidFill>
                <a:srgbClr val="FFFF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3084" r="-33084"/>
          <a:stretch>
            <a:fillRect/>
          </a:stretch>
        </p:blipFill>
        <p:spPr bwMode="auto">
          <a:xfrm>
            <a:off x="-1302223" y="2756646"/>
            <a:ext cx="8308975" cy="37702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Изображение 5" descr="Russia,_Emblem_of_Rostehnadzor,_2007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9487" y="2756646"/>
            <a:ext cx="3075413" cy="3770278"/>
          </a:xfrm>
          <a:prstGeom prst="rect">
            <a:avLst/>
          </a:prstGeom>
        </p:spPr>
      </p:pic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925" y="158701"/>
            <a:ext cx="744537" cy="969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876164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5bd0059ea6a7c.jpg"/>
          <p:cNvPicPr>
            <a:picLocks noGrp="1" noChangeAspect="1"/>
          </p:cNvPicPr>
          <p:nvPr>
            <p:ph idx="1"/>
          </p:nvPr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0198" t="-7153" r="-32084" b="-2820"/>
          <a:stretch/>
        </p:blipFill>
        <p:spPr>
          <a:xfrm>
            <a:off x="-2761522" y="0"/>
            <a:ext cx="14839317" cy="6858000"/>
          </a:xfrm>
        </p:spPr>
      </p:pic>
      <p:sp>
        <p:nvSpPr>
          <p:cNvPr id="5" name="TextBox 4"/>
          <p:cNvSpPr txBox="1"/>
          <p:nvPr/>
        </p:nvSpPr>
        <p:spPr>
          <a:xfrm>
            <a:off x="776985" y="293078"/>
            <a:ext cx="776231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FFFF"/>
                </a:solidFill>
                <a:effectLst>
                  <a:glow rad="101600">
                    <a:schemeClr val="bg2">
                      <a:lumMod val="50000"/>
                      <a:alpha val="75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БЛАГОДАРЮ ЗА ВНИМАНИЕ</a:t>
            </a:r>
            <a:r>
              <a:rPr lang="ru-RU" sz="4000" b="1" dirty="0" smtClean="0">
                <a:solidFill>
                  <a:srgbClr val="FFFFFF"/>
                </a:solidFill>
              </a:rPr>
              <a:t>!</a:t>
            </a:r>
            <a:endParaRPr lang="ru-RU" sz="4000" b="1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3253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415925" y="343637"/>
            <a:ext cx="8308975" cy="717314"/>
          </a:xfrm>
        </p:spPr>
        <p:txBody>
          <a:bodyPr>
            <a:scene3d>
              <a:camera prst="obliqueBottomRight"/>
              <a:lightRig rig="threePt" dir="t"/>
            </a:scene3d>
          </a:bodyPr>
          <a:lstStyle/>
          <a:p>
            <a:pPr algn="ctr"/>
            <a:r>
              <a:rPr lang="ru-RU" sz="4400" b="1" dirty="0" smtClean="0">
                <a:solidFill>
                  <a:schemeClr val="bg2">
                    <a:lumMod val="50000"/>
                  </a:schemeClr>
                </a:solidFill>
                <a:effectLst>
                  <a:glow rad="101600">
                    <a:schemeClr val="bg1">
                      <a:alpha val="75000"/>
                    </a:schemeClr>
                  </a:glow>
                  <a:outerShdw blurRad="50800" dist="38100" dir="16200000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rPr>
              <a:t>Берг-коллегия</a:t>
            </a:r>
            <a:endParaRPr lang="ru-RU" sz="4400" b="1" dirty="0">
              <a:solidFill>
                <a:schemeClr val="bg2">
                  <a:lumMod val="50000"/>
                </a:schemeClr>
              </a:solidFill>
              <a:effectLst>
                <a:glow rad="101600">
                  <a:schemeClr val="bg1">
                    <a:alpha val="75000"/>
                  </a:schemeClr>
                </a:glow>
                <a:outerShdw blurRad="50800" dist="38100" dir="16200000" rotWithShape="0">
                  <a:prstClr val="black">
                    <a:alpha val="40000"/>
                  </a:prst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85055" y="1360495"/>
            <a:ext cx="843984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FFFFFF"/>
                </a:solidFill>
                <a:effectLst>
                  <a:glow rad="101600">
                    <a:schemeClr val="bg2">
                      <a:lumMod val="50000"/>
                      <a:alpha val="75000"/>
                    </a:schemeClr>
                  </a:glow>
                </a:effectLst>
                <a:latin typeface="+mj-lt"/>
              </a:rPr>
              <a:t>В своей деятельности Берг-коллегия руководствовалась </a:t>
            </a:r>
            <a:r>
              <a:rPr lang="ru-RU" sz="2400" b="1" dirty="0" smtClean="0">
                <a:latin typeface="+mj-lt"/>
              </a:rPr>
              <a:t/>
            </a:r>
            <a:br>
              <a:rPr lang="ru-RU" sz="2400" b="1" dirty="0" smtClean="0">
                <a:latin typeface="+mj-lt"/>
              </a:rPr>
            </a:br>
            <a:r>
              <a:rPr lang="ru-RU" sz="2400" b="1" dirty="0" smtClean="0">
                <a:solidFill>
                  <a:srgbClr val="002060"/>
                </a:solidFill>
                <a:latin typeface="+mj-lt"/>
              </a:rPr>
              <a:t>Берг</a:t>
            </a:r>
            <a:r>
              <a:rPr lang="ru-RU" sz="2400" b="1" dirty="0">
                <a:solidFill>
                  <a:srgbClr val="002060"/>
                </a:solidFill>
                <a:latin typeface="+mj-lt"/>
              </a:rPr>
              <a:t>-</a:t>
            </a:r>
            <a:r>
              <a:rPr lang="ru-RU" sz="2400" b="1" dirty="0" smtClean="0">
                <a:solidFill>
                  <a:srgbClr val="002060"/>
                </a:solidFill>
                <a:latin typeface="+mj-lt"/>
              </a:rPr>
              <a:t>привилегией</a:t>
            </a:r>
            <a:r>
              <a:rPr lang="ru-RU" sz="2400" b="1" dirty="0" smtClean="0">
                <a:latin typeface="+mj-lt"/>
              </a:rPr>
              <a:t> </a:t>
            </a:r>
            <a:r>
              <a:rPr lang="ru-RU" sz="2400" b="1" dirty="0">
                <a:solidFill>
                  <a:srgbClr val="FFFFFF"/>
                </a:solidFill>
                <a:effectLst>
                  <a:glow rad="101600">
                    <a:schemeClr val="bg2">
                      <a:lumMod val="50000"/>
                      <a:alpha val="75000"/>
                    </a:schemeClr>
                  </a:glow>
                </a:effectLst>
                <a:latin typeface="+mj-lt"/>
              </a:rPr>
              <a:t>и</a:t>
            </a:r>
            <a:r>
              <a:rPr lang="ru-RU" sz="2400" b="1" dirty="0">
                <a:latin typeface="+mj-lt"/>
              </a:rPr>
              <a:t>  </a:t>
            </a:r>
            <a:r>
              <a:rPr lang="ru-RU" sz="2400" b="1" dirty="0">
                <a:solidFill>
                  <a:srgbClr val="002060"/>
                </a:solidFill>
                <a:latin typeface="+mj-lt"/>
              </a:rPr>
              <a:t>Берг-регламентом</a:t>
            </a:r>
            <a:r>
              <a:rPr lang="ru-RU" sz="2400" b="1" dirty="0">
                <a:solidFill>
                  <a:schemeClr val="tx1">
                    <a:lumMod val="85000"/>
                  </a:schemeClr>
                </a:solidFill>
                <a:latin typeface="+mj-lt"/>
              </a:rPr>
              <a:t>,</a:t>
            </a:r>
            <a:r>
              <a:rPr lang="ru-RU" sz="2400" b="1" dirty="0">
                <a:latin typeface="+mj-lt"/>
              </a:rPr>
              <a:t> </a:t>
            </a:r>
            <a:r>
              <a:rPr lang="ru-RU" sz="2400" b="1" dirty="0">
                <a:solidFill>
                  <a:srgbClr val="FFFFFF"/>
                </a:solidFill>
                <a:effectLst>
                  <a:glow rad="101600">
                    <a:schemeClr val="bg2">
                      <a:lumMod val="50000"/>
                      <a:alpha val="75000"/>
                    </a:schemeClr>
                  </a:glow>
                </a:effectLst>
                <a:latin typeface="+mj-lt"/>
              </a:rPr>
              <a:t>а также именными </a:t>
            </a:r>
            <a:r>
              <a:rPr lang="ru-RU" sz="2400" b="1" dirty="0">
                <a:solidFill>
                  <a:schemeClr val="bg1"/>
                </a:solidFill>
                <a:effectLst>
                  <a:glow rad="101600">
                    <a:schemeClr val="bg2">
                      <a:lumMod val="50000"/>
                      <a:alpha val="75000"/>
                    </a:schemeClr>
                  </a:glow>
                </a:effectLst>
                <a:latin typeface="+mj-lt"/>
              </a:rPr>
              <a:t>сенатскими указами</a:t>
            </a:r>
            <a:r>
              <a:rPr lang="ru-RU" sz="2400" b="1" dirty="0" smtClean="0">
                <a:solidFill>
                  <a:schemeClr val="bg1"/>
                </a:solidFill>
                <a:effectLst>
                  <a:glow rad="101600">
                    <a:schemeClr val="bg2">
                      <a:lumMod val="50000"/>
                      <a:alpha val="75000"/>
                    </a:schemeClr>
                  </a:glow>
                </a:effectLst>
                <a:latin typeface="+mj-lt"/>
              </a:rPr>
              <a:t>.</a:t>
            </a:r>
            <a:endParaRPr lang="ru-RU" sz="2400" b="1" dirty="0">
              <a:solidFill>
                <a:schemeClr val="bg1"/>
              </a:solidFill>
              <a:effectLst>
                <a:glow rad="101600">
                  <a:schemeClr val="bg2">
                    <a:lumMod val="50000"/>
                    <a:alpha val="75000"/>
                  </a:schemeClr>
                </a:glow>
              </a:effectLst>
              <a:latin typeface="+mj-lt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925" y="129608"/>
            <a:ext cx="744537" cy="969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0722" y="3016250"/>
            <a:ext cx="5810250" cy="3567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2017986" y="2616140"/>
            <a:ext cx="52076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Black" pitchFamily="34" charset="0"/>
                <a:cs typeface="Aharoni" pitchFamily="2" charset="-79"/>
              </a:rPr>
              <a:t>Вид здания 12-ти коллегий</a:t>
            </a:r>
            <a:endParaRPr lang="ru-RU" sz="2000" b="1" dirty="0">
              <a:solidFill>
                <a:schemeClr val="tx1">
                  <a:lumMod val="75000"/>
                  <a:lumOff val="25000"/>
                </a:schemeClr>
              </a:solidFill>
              <a:latin typeface="Arial Black" pitchFamily="34" charset="0"/>
              <a:cs typeface="Aharoni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41748748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415925" y="1314875"/>
            <a:ext cx="8308975" cy="1143000"/>
          </a:xfrm>
        </p:spPr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 компетенции Берг-коллегии относились вопросы: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sz="100" b="1" dirty="0">
              <a:solidFill>
                <a:srgbClr val="1F497D">
                  <a:lumMod val="75000"/>
                </a:srgbClr>
              </a:solidFill>
              <a:latin typeface="Arial Narrow" panose="020B0606020202030204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sz="100" b="1" dirty="0">
              <a:solidFill>
                <a:srgbClr val="1F497D">
                  <a:lumMod val="75000"/>
                </a:srgbClr>
              </a:solidFill>
              <a:latin typeface="Arial Narrow" panose="020B0606020202030204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sz="100" b="1" dirty="0">
              <a:solidFill>
                <a:srgbClr val="1F497D">
                  <a:lumMod val="75000"/>
                </a:srgbClr>
              </a:solidFill>
              <a:latin typeface="Arial Narrow" panose="020B0606020202030204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sz="100" b="1" dirty="0">
              <a:solidFill>
                <a:srgbClr val="1F497D">
                  <a:lumMod val="75000"/>
                </a:srgbClr>
              </a:solidFill>
              <a:latin typeface="Arial Narrow" panose="020B0606020202030204" pitchFamily="34" charset="0"/>
            </a:endParaRPr>
          </a:p>
          <a:p>
            <a:pPr>
              <a:spcBef>
                <a:spcPts val="0"/>
              </a:spcBef>
            </a:pPr>
            <a:r>
              <a:rPr lang="ru-RU" b="1" dirty="0">
                <a:solidFill>
                  <a:srgbClr val="1F497D">
                    <a:lumMod val="75000"/>
                  </a:srgbClr>
                </a:solidFill>
                <a:latin typeface="Arial Narrow" panose="020B0606020202030204" pitchFamily="34" charset="0"/>
              </a:rPr>
              <a:t>рассмотрения споров между </a:t>
            </a:r>
            <a:r>
              <a:rPr lang="ru-RU" b="1" dirty="0" smtClean="0">
                <a:solidFill>
                  <a:srgbClr val="1F497D">
                    <a:lumMod val="75000"/>
                  </a:srgbClr>
                </a:solidFill>
                <a:latin typeface="Arial Narrow" panose="020B0606020202030204" pitchFamily="34" charset="0"/>
              </a:rPr>
              <a:t>промышленниками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Char char="-"/>
            </a:pPr>
            <a:endParaRPr lang="ru-RU" sz="100" b="1" dirty="0">
              <a:solidFill>
                <a:srgbClr val="1F497D">
                  <a:lumMod val="75000"/>
                </a:srgbClr>
              </a:solidFill>
              <a:latin typeface="Arial Narrow" panose="020B0606020202030204" pitchFamily="34" charset="0"/>
            </a:endParaRPr>
          </a:p>
          <a:p>
            <a:pPr algn="just">
              <a:spcBef>
                <a:spcPts val="0"/>
              </a:spcBef>
            </a:pPr>
            <a:r>
              <a:rPr lang="ru-RU" b="1" dirty="0" smtClean="0">
                <a:solidFill>
                  <a:srgbClr val="1F497D">
                    <a:lumMod val="75000"/>
                  </a:srgbClr>
                </a:solidFill>
                <a:latin typeface="Arial Narrow" panose="020B0606020202030204" pitchFamily="34" charset="0"/>
              </a:rPr>
              <a:t>взыскания </a:t>
            </a:r>
            <a:r>
              <a:rPr lang="ru-RU" b="1" dirty="0">
                <a:solidFill>
                  <a:srgbClr val="1F497D">
                    <a:lumMod val="75000"/>
                  </a:srgbClr>
                </a:solidFill>
                <a:latin typeface="Arial Narrow" panose="020B0606020202030204" pitchFamily="34" charset="0"/>
              </a:rPr>
              <a:t>с промышленников  налогов</a:t>
            </a:r>
          </a:p>
          <a:p>
            <a:pPr algn="just">
              <a:spcBef>
                <a:spcPts val="0"/>
              </a:spcBef>
            </a:pPr>
            <a:r>
              <a:rPr lang="ru-RU" b="1" dirty="0">
                <a:solidFill>
                  <a:srgbClr val="1F497D">
                    <a:lumMod val="75000"/>
                  </a:srgbClr>
                </a:solidFill>
                <a:latin typeface="Arial Narrow" panose="020B0606020202030204" pitchFamily="34" charset="0"/>
              </a:rPr>
              <a:t>лабораторной экспертизы руд</a:t>
            </a:r>
            <a:endParaRPr lang="ru-RU" sz="100" b="1" dirty="0">
              <a:solidFill>
                <a:srgbClr val="1F497D">
                  <a:lumMod val="75000"/>
                </a:srgbClr>
              </a:solidFill>
              <a:latin typeface="Arial Narrow" panose="020B0606020202030204" pitchFamily="34" charset="0"/>
            </a:endParaRPr>
          </a:p>
          <a:p>
            <a:pPr marL="342900" indent="-342900" algn="just" fontAlgn="auto">
              <a:spcBef>
                <a:spcPts val="0"/>
              </a:spcBef>
              <a:spcAft>
                <a:spcPts val="0"/>
              </a:spcAft>
              <a:buFontTx/>
              <a:buChar char="-"/>
            </a:pPr>
            <a:endParaRPr lang="ru-RU" sz="100" b="1" dirty="0">
              <a:solidFill>
                <a:srgbClr val="1F497D">
                  <a:lumMod val="75000"/>
                </a:srgbClr>
              </a:solidFill>
              <a:latin typeface="Arial Narrow" panose="020B0606020202030204" pitchFamily="34" charset="0"/>
            </a:endParaRPr>
          </a:p>
          <a:p>
            <a:pPr marL="342900" indent="-342900" algn="just" fontAlgn="auto">
              <a:spcBef>
                <a:spcPts val="0"/>
              </a:spcBef>
              <a:spcAft>
                <a:spcPts val="0"/>
              </a:spcAft>
              <a:buFontTx/>
              <a:buChar char="-"/>
            </a:pPr>
            <a:endParaRPr lang="ru-RU" sz="100" b="1" dirty="0">
              <a:solidFill>
                <a:srgbClr val="1F497D">
                  <a:lumMod val="75000"/>
                </a:srgbClr>
              </a:solidFill>
              <a:latin typeface="Arial Narrow" panose="020B0606020202030204" pitchFamily="34" charset="0"/>
            </a:endParaRPr>
          </a:p>
          <a:p>
            <a:pPr algn="just">
              <a:spcBef>
                <a:spcPts val="0"/>
              </a:spcBef>
            </a:pPr>
            <a:r>
              <a:rPr lang="ru-RU" b="1" dirty="0">
                <a:solidFill>
                  <a:srgbClr val="1F497D">
                    <a:lumMod val="75000"/>
                  </a:srgbClr>
                </a:solidFill>
                <a:latin typeface="Arial Narrow" panose="020B0606020202030204" pitchFamily="34" charset="0"/>
              </a:rPr>
              <a:t>осуществления  карательных функций </a:t>
            </a:r>
            <a:endParaRPr lang="ru-RU" b="1" dirty="0" smtClean="0">
              <a:solidFill>
                <a:srgbClr val="1F497D">
                  <a:lumMod val="75000"/>
                </a:srgbClr>
              </a:solidFill>
              <a:latin typeface="Arial Narrow" panose="020B0606020202030204" pitchFamily="34" charset="0"/>
            </a:endParaRPr>
          </a:p>
          <a:p>
            <a:pPr marL="0" indent="0" algn="just">
              <a:spcBef>
                <a:spcPts val="0"/>
              </a:spcBef>
              <a:buNone/>
            </a:pPr>
            <a:r>
              <a:rPr lang="ru-RU" b="1" dirty="0">
                <a:solidFill>
                  <a:srgbClr val="1F497D">
                    <a:lumMod val="75000"/>
                  </a:srgbClr>
                </a:solidFill>
                <a:latin typeface="Arial Narrow" panose="020B0606020202030204" pitchFamily="34" charset="0"/>
              </a:rPr>
              <a:t> </a:t>
            </a:r>
            <a:r>
              <a:rPr lang="ru-RU" b="1" dirty="0" smtClean="0">
                <a:solidFill>
                  <a:srgbClr val="1F497D">
                    <a:lumMod val="75000"/>
                  </a:srgbClr>
                </a:solidFill>
                <a:latin typeface="Arial Narrow" panose="020B0606020202030204" pitchFamily="34" charset="0"/>
              </a:rPr>
              <a:t>   по </a:t>
            </a:r>
            <a:r>
              <a:rPr lang="ru-RU" b="1" dirty="0">
                <a:solidFill>
                  <a:srgbClr val="1F497D">
                    <a:lumMod val="75000"/>
                  </a:srgbClr>
                </a:solidFill>
                <a:latin typeface="Arial Narrow" panose="020B0606020202030204" pitchFamily="34" charset="0"/>
              </a:rPr>
              <a:t>отношению к крестьянам</a:t>
            </a:r>
          </a:p>
          <a:p>
            <a:pPr marL="342900" indent="-342900" algn="just" fontAlgn="auto">
              <a:spcBef>
                <a:spcPts val="0"/>
              </a:spcBef>
              <a:spcAft>
                <a:spcPts val="0"/>
              </a:spcAft>
              <a:buFontTx/>
              <a:buChar char="-"/>
            </a:pPr>
            <a:endParaRPr lang="ru-RU" sz="100" b="1" dirty="0">
              <a:solidFill>
                <a:srgbClr val="1F497D">
                  <a:lumMod val="75000"/>
                </a:srgbClr>
              </a:solidFill>
              <a:latin typeface="Arial Narrow" panose="020B0606020202030204" pitchFamily="34" charset="0"/>
            </a:endParaRPr>
          </a:p>
          <a:p>
            <a:pPr marL="342900" indent="-342900" algn="just" fontAlgn="auto">
              <a:spcBef>
                <a:spcPts val="0"/>
              </a:spcBef>
              <a:spcAft>
                <a:spcPts val="0"/>
              </a:spcAft>
              <a:buFontTx/>
              <a:buChar char="-"/>
            </a:pPr>
            <a:endParaRPr lang="ru-RU" sz="100" b="1" dirty="0">
              <a:solidFill>
                <a:srgbClr val="1F497D">
                  <a:lumMod val="75000"/>
                </a:srgbClr>
              </a:solidFill>
              <a:latin typeface="Arial Narrow" panose="020B0606020202030204" pitchFamily="34" charset="0"/>
            </a:endParaRPr>
          </a:p>
          <a:p>
            <a:pPr algn="just">
              <a:spcBef>
                <a:spcPts val="0"/>
              </a:spcBef>
            </a:pPr>
            <a:r>
              <a:rPr lang="ru-RU" b="1" dirty="0">
                <a:solidFill>
                  <a:srgbClr val="1F497D">
                    <a:lumMod val="75000"/>
                  </a:srgbClr>
                </a:solidFill>
                <a:latin typeface="Arial Narrow" panose="020B0606020202030204" pitchFamily="34" charset="0"/>
              </a:rPr>
              <a:t>передачи казённых заводов частным </a:t>
            </a:r>
            <a:endParaRPr lang="ru-RU" b="1" dirty="0" smtClean="0">
              <a:solidFill>
                <a:srgbClr val="1F497D">
                  <a:lumMod val="75000"/>
                </a:srgbClr>
              </a:solidFill>
              <a:latin typeface="Arial Narrow" panose="020B0606020202030204" pitchFamily="34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b="1" dirty="0">
                <a:solidFill>
                  <a:srgbClr val="1F497D">
                    <a:lumMod val="75000"/>
                  </a:srgbClr>
                </a:solidFill>
                <a:latin typeface="Arial Narrow" panose="020B0606020202030204" pitchFamily="34" charset="0"/>
              </a:rPr>
              <a:t> </a:t>
            </a:r>
            <a:r>
              <a:rPr lang="ru-RU" b="1" dirty="0" smtClean="0">
                <a:solidFill>
                  <a:srgbClr val="1F497D">
                    <a:lumMod val="75000"/>
                  </a:srgbClr>
                </a:solidFill>
                <a:latin typeface="Arial Narrow" panose="020B0606020202030204" pitchFamily="34" charset="0"/>
              </a:rPr>
              <a:t>   лицам </a:t>
            </a:r>
            <a:r>
              <a:rPr lang="ru-RU" b="1" dirty="0">
                <a:solidFill>
                  <a:srgbClr val="1F497D">
                    <a:lumMod val="75000"/>
                  </a:srgbClr>
                </a:solidFill>
                <a:latin typeface="Arial Narrow" panose="020B0606020202030204" pitchFamily="34" charset="0"/>
              </a:rPr>
              <a:t>и приём частных </a:t>
            </a:r>
            <a:r>
              <a:rPr lang="ru-RU" b="1" dirty="0" smtClean="0">
                <a:solidFill>
                  <a:srgbClr val="1F497D">
                    <a:lumMod val="75000"/>
                  </a:srgbClr>
                </a:solidFill>
                <a:latin typeface="Arial Narrow" panose="020B0606020202030204" pitchFamily="34" charset="0"/>
              </a:rPr>
              <a:t>заводов </a:t>
            </a:r>
            <a:r>
              <a:rPr lang="ru-RU" b="1" dirty="0">
                <a:solidFill>
                  <a:srgbClr val="1F497D">
                    <a:lumMod val="75000"/>
                  </a:srgbClr>
                </a:solidFill>
                <a:latin typeface="Arial Narrow" panose="020B0606020202030204" pitchFamily="34" charset="0"/>
              </a:rPr>
              <a:t>в казну</a:t>
            </a:r>
            <a:endParaRPr lang="ru-RU" sz="100" b="1" dirty="0">
              <a:solidFill>
                <a:srgbClr val="1F497D">
                  <a:lumMod val="75000"/>
                </a:srgbClr>
              </a:solidFill>
              <a:latin typeface="Arial Narrow" panose="020B0606020202030204" pitchFamily="34" charset="0"/>
            </a:endParaRPr>
          </a:p>
          <a:p>
            <a:pPr marL="342900" indent="-342900" algn="just" fontAlgn="auto">
              <a:spcBef>
                <a:spcPts val="0"/>
              </a:spcBef>
              <a:spcAft>
                <a:spcPts val="0"/>
              </a:spcAft>
              <a:buFontTx/>
              <a:buChar char="-"/>
            </a:pPr>
            <a:endParaRPr lang="ru-RU" sz="100" b="1" dirty="0">
              <a:solidFill>
                <a:srgbClr val="1F497D">
                  <a:lumMod val="75000"/>
                </a:srgbClr>
              </a:solidFill>
              <a:latin typeface="Arial Narrow" panose="020B0606020202030204" pitchFamily="34" charset="0"/>
            </a:endParaRPr>
          </a:p>
          <a:p>
            <a:pPr marL="342900" indent="-342900" algn="just" fontAlgn="auto">
              <a:spcBef>
                <a:spcPts val="0"/>
              </a:spcBef>
              <a:spcAft>
                <a:spcPts val="0"/>
              </a:spcAft>
              <a:buFontTx/>
              <a:buChar char="-"/>
            </a:pPr>
            <a:endParaRPr lang="ru-RU" sz="100" b="1" dirty="0">
              <a:solidFill>
                <a:srgbClr val="1F497D">
                  <a:lumMod val="75000"/>
                </a:srgbClr>
              </a:solidFill>
              <a:latin typeface="Arial Narrow" panose="020B0606020202030204" pitchFamily="34" charset="0"/>
            </a:endParaRPr>
          </a:p>
          <a:p>
            <a:pPr algn="just">
              <a:spcBef>
                <a:spcPts val="0"/>
              </a:spcBef>
            </a:pPr>
            <a:r>
              <a:rPr lang="ru-RU" b="1" dirty="0" smtClean="0">
                <a:solidFill>
                  <a:srgbClr val="1F497D">
                    <a:lumMod val="75000"/>
                  </a:srgbClr>
                </a:solidFill>
                <a:latin typeface="Arial Narrow" panose="020B0606020202030204" pitchFamily="34" charset="0"/>
              </a:rPr>
              <a:t>управления </a:t>
            </a:r>
            <a:r>
              <a:rPr lang="ru-RU" b="1" dirty="0">
                <a:solidFill>
                  <a:srgbClr val="1F497D">
                    <a:lumMod val="75000"/>
                  </a:srgbClr>
                </a:solidFill>
                <a:latin typeface="Arial Narrow" panose="020B0606020202030204" pitchFamily="34" charset="0"/>
              </a:rPr>
              <a:t>казёнными заводами, </a:t>
            </a:r>
            <a:endParaRPr lang="ru-RU" b="1" dirty="0" smtClean="0">
              <a:solidFill>
                <a:srgbClr val="1F497D">
                  <a:lumMod val="75000"/>
                </a:srgbClr>
              </a:solidFill>
              <a:latin typeface="Arial Narrow" panose="020B0606020202030204" pitchFamily="34" charset="0"/>
            </a:endParaRPr>
          </a:p>
          <a:p>
            <a:pPr marL="0" indent="0" algn="just">
              <a:spcBef>
                <a:spcPts val="0"/>
              </a:spcBef>
              <a:buNone/>
            </a:pPr>
            <a:r>
              <a:rPr lang="ru-RU" b="1" dirty="0">
                <a:solidFill>
                  <a:srgbClr val="1F497D">
                    <a:lumMod val="75000"/>
                  </a:srgbClr>
                </a:solidFill>
                <a:latin typeface="Arial Narrow" panose="020B0606020202030204" pitchFamily="34" charset="0"/>
              </a:rPr>
              <a:t> </a:t>
            </a:r>
            <a:r>
              <a:rPr lang="ru-RU" b="1" dirty="0" smtClean="0">
                <a:solidFill>
                  <a:srgbClr val="1F497D">
                    <a:lumMod val="75000"/>
                  </a:srgbClr>
                </a:solidFill>
                <a:latin typeface="Arial Narrow" panose="020B0606020202030204" pitchFamily="34" charset="0"/>
              </a:rPr>
              <a:t>   организация </a:t>
            </a:r>
            <a:r>
              <a:rPr lang="ru-RU" b="1" dirty="0">
                <a:solidFill>
                  <a:srgbClr val="1F497D">
                    <a:lumMod val="75000"/>
                  </a:srgbClr>
                </a:solidFill>
                <a:latin typeface="Arial Narrow" panose="020B0606020202030204" pitchFamily="34" charset="0"/>
              </a:rPr>
              <a:t>сбыта их продукции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Рисунок 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6242" y="3226078"/>
            <a:ext cx="4014337" cy="2796349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52400" h="50800" prst="softRound"/>
          </a:sp3d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925" y="206189"/>
            <a:ext cx="744537" cy="969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Название 1"/>
          <p:cNvSpPr txBox="1">
            <a:spLocks/>
          </p:cNvSpPr>
          <p:nvPr/>
        </p:nvSpPr>
        <p:spPr>
          <a:xfrm>
            <a:off x="415925" y="343637"/>
            <a:ext cx="8308975" cy="717314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  <a:scene3d>
              <a:camera prst="obliqueBottomRight"/>
              <a:lightRig rig="threePt" dir="t"/>
            </a:scene3d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4400" b="1" smtClean="0">
                <a:solidFill>
                  <a:schemeClr val="bg2">
                    <a:lumMod val="50000"/>
                  </a:schemeClr>
                </a:solidFill>
                <a:effectLst>
                  <a:glow rad="101600">
                    <a:schemeClr val="bg1">
                      <a:alpha val="75000"/>
                    </a:schemeClr>
                  </a:glow>
                  <a:outerShdw blurRad="50800" dist="38100" dir="16200000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rPr>
              <a:t>Берг-коллегия</a:t>
            </a:r>
            <a:endParaRPr lang="ru-RU" sz="4400" b="1" dirty="0">
              <a:solidFill>
                <a:schemeClr val="bg2">
                  <a:lumMod val="50000"/>
                </a:schemeClr>
              </a:solidFill>
              <a:effectLst>
                <a:glow rad="101600">
                  <a:schemeClr val="bg1">
                    <a:alpha val="75000"/>
                  </a:schemeClr>
                </a:glow>
                <a:outerShdw blurRad="50800" dist="38100" dir="16200000" rotWithShape="0">
                  <a:prstClr val="black">
                    <a:alpha val="40000"/>
                  </a:prst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36168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415927" y="1418940"/>
            <a:ext cx="8308975" cy="1064151"/>
          </a:xfrm>
        </p:spPr>
        <p:txBody>
          <a:bodyPr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Знаменитый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русский историк, горный инженер, </a:t>
            </a:r>
            <a:br>
              <a:rPr lang="ru-RU" sz="28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администратор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и продолжатель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петровских реформ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358435" y="2869170"/>
            <a:ext cx="5366465" cy="3491753"/>
          </a:xfrm>
        </p:spPr>
        <p:txBody>
          <a:bodyPr>
            <a:normAutofit fontScale="92500" lnSpcReduction="10000"/>
          </a:bodyPr>
          <a:lstStyle/>
          <a:p>
            <a:pPr marL="0" indent="0" algn="just">
              <a:spcBef>
                <a:spcPts val="600"/>
              </a:spcBef>
              <a:buNone/>
            </a:pPr>
            <a:r>
              <a:rPr lang="ru-RU" sz="26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Внёс выдающуюся </a:t>
            </a:r>
            <a:r>
              <a:rPr lang="ru-RU" sz="2600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роль в развитие горного надзора </a:t>
            </a:r>
            <a:endParaRPr lang="ru-RU" sz="2600" dirty="0" smtClean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spcBef>
                <a:spcPts val="600"/>
              </a:spcBef>
              <a:buNone/>
            </a:pPr>
            <a:endParaRPr lang="ru-RU" sz="900" dirty="0" smtClean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spcBef>
                <a:spcPts val="600"/>
              </a:spcBef>
              <a:buNone/>
            </a:pPr>
            <a:r>
              <a:rPr lang="ru-RU" sz="2800" b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1734 год</a:t>
            </a:r>
          </a:p>
          <a:p>
            <a:pPr marL="0" indent="0" algn="just">
              <a:spcBef>
                <a:spcPts val="600"/>
              </a:spcBef>
              <a:buNone/>
            </a:pPr>
            <a:endParaRPr lang="ru-RU" sz="800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spcBef>
                <a:spcPts val="600"/>
              </a:spcBef>
              <a:buNone/>
            </a:pPr>
            <a:r>
              <a:rPr lang="ru-RU" sz="26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Подготовил </a:t>
            </a:r>
            <a:r>
              <a:rPr lang="ru-RU" sz="2600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Горный </a:t>
            </a:r>
            <a:r>
              <a:rPr lang="ru-RU" sz="26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устав и 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ru-RU" sz="26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Наказ </a:t>
            </a:r>
            <a:r>
              <a:rPr lang="ru-RU" sz="2600" dirty="0" err="1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шахтмейстеру</a:t>
            </a:r>
            <a:r>
              <a:rPr lang="ru-RU" sz="2600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endParaRPr lang="ru-RU" sz="2600" dirty="0" smtClean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spcBef>
                <a:spcPts val="600"/>
              </a:spcBef>
              <a:buNone/>
            </a:pPr>
            <a:r>
              <a:rPr lang="ru-RU" sz="26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2600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руководство по </a:t>
            </a:r>
            <a:r>
              <a:rPr lang="ru-RU" sz="26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надзору за частновладельческими предприятиями)</a:t>
            </a:r>
            <a:endParaRPr lang="ru-RU" sz="2600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spcBef>
                <a:spcPts val="600"/>
              </a:spcBef>
              <a:buNone/>
            </a:pPr>
            <a:r>
              <a:rPr lang="ru-RU" sz="2400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	</a:t>
            </a:r>
          </a:p>
        </p:txBody>
      </p:sp>
      <p:pic>
        <p:nvPicPr>
          <p:cNvPr id="4" name="Picture 2" descr="C:\Users\Public\Pictures\Sample Pictures\23_29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927" y="2483091"/>
            <a:ext cx="2784474" cy="41226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925" y="247321"/>
            <a:ext cx="744537" cy="969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Название 1"/>
          <p:cNvSpPr txBox="1">
            <a:spLocks/>
          </p:cNvSpPr>
          <p:nvPr/>
        </p:nvSpPr>
        <p:spPr>
          <a:xfrm>
            <a:off x="2396359" y="268036"/>
            <a:ext cx="5470634" cy="11430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В.Н. Татищев </a:t>
            </a:r>
            <a:r>
              <a:rPr lang="ru-RU" sz="2400" dirty="0" smtClean="0">
                <a:solidFill>
                  <a:schemeClr val="tx1"/>
                </a:solidFill>
              </a:rPr>
              <a:t/>
            </a:r>
            <a:br>
              <a:rPr lang="ru-RU" sz="2400" dirty="0" smtClean="0">
                <a:solidFill>
                  <a:schemeClr val="tx1"/>
                </a:solidFill>
              </a:rPr>
            </a:br>
            <a:endParaRPr lang="ru-RU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4105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415925" y="1154223"/>
            <a:ext cx="8308975" cy="1257901"/>
          </a:xfrm>
        </p:spPr>
        <p:txBody>
          <a:bodyPr/>
          <a:lstStyle/>
          <a:p>
            <a:pPr algn="ctr"/>
            <a:r>
              <a:rPr lang="ru-RU" b="1" spc="50" dirty="0">
                <a:ln w="13500">
                  <a:solidFill>
                    <a:srgbClr val="1D3669">
                      <a:alpha val="6500"/>
                    </a:srgb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ОТ </a:t>
            </a:r>
            <a:r>
              <a:rPr lang="ru-RU" b="1" spc="50" dirty="0" smtClean="0">
                <a:ln w="13500">
                  <a:solidFill>
                    <a:srgbClr val="1D3669">
                      <a:alpha val="6500"/>
                    </a:srgb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БЕРГ-КОЛЛЕГИИ </a:t>
            </a:r>
            <a:br>
              <a:rPr lang="ru-RU" b="1" spc="50" dirty="0" smtClean="0">
                <a:ln w="13500">
                  <a:solidFill>
                    <a:srgbClr val="1D3669">
                      <a:alpha val="6500"/>
                    </a:srgb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b="1" spc="50" dirty="0" smtClean="0">
                <a:ln w="13500">
                  <a:solidFill>
                    <a:srgbClr val="1D3669">
                      <a:alpha val="6500"/>
                    </a:srgb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ДО  </a:t>
            </a:r>
            <a:r>
              <a:rPr lang="ru-RU" b="1" spc="50" dirty="0">
                <a:ln w="13500">
                  <a:solidFill>
                    <a:srgbClr val="1D3669">
                      <a:alpha val="6500"/>
                    </a:srgb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ГОСГОРТЕХНАДЗОРА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15925" y="2756646"/>
            <a:ext cx="8460061" cy="3491753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spcBef>
                <a:spcPts val="1200"/>
              </a:spcBef>
              <a:buNone/>
              <a:defRPr/>
            </a:pPr>
            <a:r>
              <a:rPr lang="ru-RU" sz="2400" b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1804 год </a:t>
            </a:r>
          </a:p>
          <a:p>
            <a:pPr marL="0" indent="0">
              <a:spcBef>
                <a:spcPts val="1200"/>
              </a:spcBef>
              <a:buNone/>
              <a:defRPr/>
            </a:pPr>
            <a:r>
              <a:rPr lang="ru-RU" sz="2600" dirty="0" smtClean="0">
                <a:solidFill>
                  <a:schemeClr val="tx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Российская </a:t>
            </a:r>
            <a:r>
              <a:rPr lang="ru-RU" sz="2600" dirty="0">
                <a:solidFill>
                  <a:schemeClr val="tx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империя </a:t>
            </a:r>
            <a:r>
              <a:rPr lang="ru-RU" sz="2600" dirty="0" smtClean="0">
                <a:solidFill>
                  <a:schemeClr val="tx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поделена </a:t>
            </a:r>
            <a:r>
              <a:rPr lang="ru-RU" sz="2600" dirty="0">
                <a:solidFill>
                  <a:schemeClr val="tx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2600" dirty="0" smtClean="0">
                <a:solidFill>
                  <a:schemeClr val="tx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5 </a:t>
            </a:r>
            <a:r>
              <a:rPr lang="ru-RU" sz="2600" dirty="0">
                <a:solidFill>
                  <a:schemeClr val="tx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горных округов – административных районов, в пределах которых концентрировались горные предприятия и во главе которых стояли </a:t>
            </a:r>
            <a:r>
              <a:rPr lang="ru-RU" sz="2600" b="1" dirty="0" err="1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берг</a:t>
            </a:r>
            <a:r>
              <a:rPr lang="ru-RU" sz="26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-инспекторы</a:t>
            </a:r>
            <a:r>
              <a:rPr lang="ru-RU" sz="2600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endParaRPr lang="ru-RU" sz="2600" dirty="0" smtClean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spcBef>
                <a:spcPts val="1200"/>
              </a:spcBef>
              <a:buNone/>
              <a:defRPr/>
            </a:pPr>
            <a:r>
              <a:rPr lang="ru-RU" sz="2400" b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1806 </a:t>
            </a:r>
            <a:r>
              <a:rPr lang="ru-RU" sz="2400" b="1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год </a:t>
            </a:r>
          </a:p>
          <a:p>
            <a:pPr marL="0" indent="0">
              <a:spcBef>
                <a:spcPts val="1200"/>
              </a:spcBef>
              <a:buNone/>
              <a:defRPr/>
            </a:pPr>
            <a:r>
              <a:rPr lang="ru-RU" sz="2600" dirty="0" smtClean="0">
                <a:solidFill>
                  <a:schemeClr val="tx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Утверждено </a:t>
            </a:r>
            <a:r>
              <a:rPr lang="ru-RU" sz="26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Горное положение</a:t>
            </a:r>
            <a:r>
              <a:rPr lang="ru-RU" sz="2600" dirty="0" smtClean="0">
                <a:solidFill>
                  <a:schemeClr val="tx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, в соответствии с которым </a:t>
            </a:r>
            <a:r>
              <a:rPr lang="ru-RU" sz="2600" dirty="0">
                <a:solidFill>
                  <a:schemeClr val="tx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первый горный округ с правлением в Перми включал в себя горные районы «хребта Уральского», второй с правлением </a:t>
            </a:r>
            <a:r>
              <a:rPr lang="ru-RU" sz="2600" dirty="0" smtClean="0">
                <a:solidFill>
                  <a:schemeClr val="tx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в </a:t>
            </a:r>
            <a:r>
              <a:rPr lang="ru-RU" sz="2600" dirty="0">
                <a:solidFill>
                  <a:schemeClr val="tx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Москве – «</a:t>
            </a:r>
            <a:r>
              <a:rPr lang="ru-RU" sz="2600" dirty="0" err="1">
                <a:solidFill>
                  <a:schemeClr val="tx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замосковные</a:t>
            </a:r>
            <a:r>
              <a:rPr lang="ru-RU" sz="2600" dirty="0">
                <a:solidFill>
                  <a:schemeClr val="tx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».</a:t>
            </a:r>
          </a:p>
          <a:p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925" y="184260"/>
            <a:ext cx="744537" cy="969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90537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415925" y="1154223"/>
            <a:ext cx="8308975" cy="1257901"/>
          </a:xfrm>
        </p:spPr>
        <p:txBody>
          <a:bodyPr/>
          <a:lstStyle/>
          <a:p>
            <a:pPr algn="ctr"/>
            <a:r>
              <a:rPr lang="ru-RU" b="1" spc="50" dirty="0">
                <a:ln w="13500">
                  <a:solidFill>
                    <a:srgbClr val="1D3669">
                      <a:alpha val="6500"/>
                    </a:srgb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ОТ </a:t>
            </a:r>
            <a:r>
              <a:rPr lang="ru-RU" b="1" spc="50" dirty="0" smtClean="0">
                <a:ln w="13500">
                  <a:solidFill>
                    <a:srgbClr val="1D3669">
                      <a:alpha val="6500"/>
                    </a:srgb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БЕРГ-КОЛЛЕГИИ </a:t>
            </a:r>
            <a:br>
              <a:rPr lang="ru-RU" b="1" spc="50" dirty="0" smtClean="0">
                <a:ln w="13500">
                  <a:solidFill>
                    <a:srgbClr val="1D3669">
                      <a:alpha val="6500"/>
                    </a:srgb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b="1" spc="50" dirty="0" smtClean="0">
                <a:ln w="13500">
                  <a:solidFill>
                    <a:srgbClr val="1D3669">
                      <a:alpha val="6500"/>
                    </a:srgb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ДО  </a:t>
            </a:r>
            <a:r>
              <a:rPr lang="ru-RU" b="1" spc="50" dirty="0">
                <a:ln w="13500">
                  <a:solidFill>
                    <a:srgbClr val="1D3669">
                      <a:alpha val="6500"/>
                    </a:srgb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ГОСГОРТЕХНАДЗОРА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 algn="ctr">
              <a:spcBef>
                <a:spcPts val="1200"/>
              </a:spcBef>
              <a:buNone/>
              <a:defRPr/>
            </a:pPr>
            <a:r>
              <a:rPr lang="ru-RU" sz="2400" b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1807 год </a:t>
            </a:r>
          </a:p>
          <a:p>
            <a:pPr marL="0" indent="0">
              <a:spcBef>
                <a:spcPts val="1200"/>
              </a:spcBef>
              <a:buNone/>
              <a:defRPr/>
            </a:pPr>
            <a:r>
              <a:rPr lang="ru-RU" sz="2400" dirty="0" smtClean="0">
                <a:solidFill>
                  <a:schemeClr val="tx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Берг-Коллегия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преобразована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Горный департамент,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вошедший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состав Министерства финансов.</a:t>
            </a:r>
          </a:p>
          <a:p>
            <a:pPr marL="0" indent="0" algn="ctr">
              <a:spcBef>
                <a:spcPts val="1200"/>
              </a:spcBef>
              <a:buNone/>
              <a:defRPr/>
            </a:pPr>
            <a:r>
              <a:rPr lang="ru-RU" sz="2400" b="1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1818 </a:t>
            </a:r>
            <a:r>
              <a:rPr lang="ru-RU" sz="2400" b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год</a:t>
            </a:r>
          </a:p>
          <a:p>
            <a:pPr marL="0" indent="0">
              <a:spcBef>
                <a:spcPts val="1200"/>
              </a:spcBef>
              <a:buNone/>
              <a:defRPr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Принят </a:t>
            </a:r>
            <a:r>
              <a:rPr lang="ru-RU" sz="24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закон о надзоре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за работами в частных рудниках и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заводах в плане (видах) их безопасности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 algn="ctr">
              <a:spcBef>
                <a:spcPts val="1200"/>
              </a:spcBef>
              <a:buNone/>
              <a:defRPr/>
            </a:pPr>
            <a:r>
              <a:rPr lang="ru-RU" sz="2400" b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1861 </a:t>
            </a:r>
            <a:r>
              <a:rPr lang="ru-RU" sz="2400" b="1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год</a:t>
            </a:r>
          </a:p>
          <a:p>
            <a:pPr marL="0" indent="0">
              <a:spcBef>
                <a:spcPts val="1200"/>
              </a:spcBef>
              <a:buNone/>
              <a:defRPr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Создана </a:t>
            </a:r>
            <a:r>
              <a:rPr lang="ru-RU" sz="24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Горная полиция</a:t>
            </a:r>
            <a:r>
              <a:rPr lang="ru-RU" sz="2400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для целей надзора за безопасностью работ в шахтах и на приисках. </a:t>
            </a:r>
          </a:p>
          <a:p>
            <a:pPr marL="0" indent="0">
              <a:spcBef>
                <a:spcPts val="1200"/>
              </a:spcBef>
              <a:buNone/>
              <a:defRPr/>
            </a:pP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925" y="184260"/>
            <a:ext cx="744537" cy="969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558217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415925" y="1154223"/>
            <a:ext cx="8308975" cy="1257901"/>
          </a:xfrm>
        </p:spPr>
        <p:txBody>
          <a:bodyPr/>
          <a:lstStyle/>
          <a:p>
            <a:pPr algn="ctr"/>
            <a:r>
              <a:rPr lang="ru-RU" b="1" spc="50" dirty="0">
                <a:ln w="13500">
                  <a:solidFill>
                    <a:srgbClr val="1D3669">
                      <a:alpha val="6500"/>
                    </a:srgb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ОТ </a:t>
            </a:r>
            <a:r>
              <a:rPr lang="ru-RU" b="1" spc="50" dirty="0" smtClean="0">
                <a:ln w="13500">
                  <a:solidFill>
                    <a:srgbClr val="1D3669">
                      <a:alpha val="6500"/>
                    </a:srgb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БЕРГ-КОЛЛЕГИИ </a:t>
            </a:r>
            <a:br>
              <a:rPr lang="ru-RU" b="1" spc="50" dirty="0" smtClean="0">
                <a:ln w="13500">
                  <a:solidFill>
                    <a:srgbClr val="1D3669">
                      <a:alpha val="6500"/>
                    </a:srgb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b="1" spc="50" dirty="0" smtClean="0">
                <a:ln w="13500">
                  <a:solidFill>
                    <a:srgbClr val="1D3669">
                      <a:alpha val="6500"/>
                    </a:srgb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ДО  </a:t>
            </a:r>
            <a:r>
              <a:rPr lang="ru-RU" b="1" spc="50" dirty="0">
                <a:ln w="13500">
                  <a:solidFill>
                    <a:srgbClr val="1D3669">
                      <a:alpha val="6500"/>
                    </a:srgb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ГОСГОРТЕХНАДЗОРА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15925" y="2756646"/>
            <a:ext cx="8460061" cy="3754513"/>
          </a:xfrm>
        </p:spPr>
        <p:txBody>
          <a:bodyPr>
            <a:noAutofit/>
          </a:bodyPr>
          <a:lstStyle/>
          <a:p>
            <a:pPr marL="0" indent="0" algn="ctr">
              <a:spcBef>
                <a:spcPts val="1200"/>
              </a:spcBef>
              <a:buNone/>
              <a:defRPr/>
            </a:pPr>
            <a:r>
              <a:rPr lang="ru-RU" sz="2400" b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1882 год </a:t>
            </a:r>
          </a:p>
          <a:p>
            <a:pPr marL="0" indent="0" algn="just">
              <a:spcBef>
                <a:spcPts val="1200"/>
              </a:spcBef>
              <a:buNone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Учреждена </a:t>
            </a: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Фабричная инспекция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– государственный орган, осуществляющий надзор за исполнением рабочего законодательства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          (по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охране труда и технической безопасности, а также, урегулирования конфликтных взаимоотношений между рабочими и предпринимателями).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spcBef>
                <a:spcPts val="1200"/>
              </a:spcBef>
              <a:buNone/>
              <a:defRPr/>
            </a:pPr>
            <a:r>
              <a:rPr lang="ru-RU" sz="2400" b="1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1892 </a:t>
            </a:r>
            <a:r>
              <a:rPr lang="ru-RU" sz="2400" b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год</a:t>
            </a:r>
          </a:p>
          <a:p>
            <a:pPr marL="0" indent="0" algn="just">
              <a:spcBef>
                <a:spcPts val="1200"/>
              </a:spcBef>
              <a:buNone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Учреждена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особая </a:t>
            </a: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Горнозаводская инспекция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– безопасность ведения горных работ стала предметом специального, организованно оформившегося надзора. 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925" y="184260"/>
            <a:ext cx="744537" cy="969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366773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415925" y="1154223"/>
            <a:ext cx="8308975" cy="1257901"/>
          </a:xfrm>
        </p:spPr>
        <p:txBody>
          <a:bodyPr/>
          <a:lstStyle/>
          <a:p>
            <a:pPr algn="ctr"/>
            <a:r>
              <a:rPr lang="ru-RU" b="1" spc="50" dirty="0">
                <a:ln w="13500">
                  <a:solidFill>
                    <a:srgbClr val="1D3669">
                      <a:alpha val="6500"/>
                    </a:srgb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ОТ </a:t>
            </a:r>
            <a:r>
              <a:rPr lang="ru-RU" b="1" spc="50" dirty="0" smtClean="0">
                <a:ln w="13500">
                  <a:solidFill>
                    <a:srgbClr val="1D3669">
                      <a:alpha val="6500"/>
                    </a:srgb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БЕРГ-КОЛЛЕГИИ </a:t>
            </a:r>
            <a:br>
              <a:rPr lang="ru-RU" b="1" spc="50" dirty="0" smtClean="0">
                <a:ln w="13500">
                  <a:solidFill>
                    <a:srgbClr val="1D3669">
                      <a:alpha val="6500"/>
                    </a:srgb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b="1" spc="50" dirty="0" smtClean="0">
                <a:ln w="13500">
                  <a:solidFill>
                    <a:srgbClr val="1D3669">
                      <a:alpha val="6500"/>
                    </a:srgb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ДО  </a:t>
            </a:r>
            <a:r>
              <a:rPr lang="ru-RU" b="1" spc="50" dirty="0">
                <a:ln w="13500">
                  <a:solidFill>
                    <a:srgbClr val="1D3669">
                      <a:alpha val="6500"/>
                    </a:srgb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ГОСГОРТЕХНАДЗОРА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15925" y="2756646"/>
            <a:ext cx="8460061" cy="3754513"/>
          </a:xfrm>
        </p:spPr>
        <p:txBody>
          <a:bodyPr>
            <a:noAutofit/>
          </a:bodyPr>
          <a:lstStyle/>
          <a:p>
            <a:pPr marL="0" indent="0" algn="ctr">
              <a:spcBef>
                <a:spcPts val="1200"/>
              </a:spcBef>
              <a:buNone/>
              <a:defRPr/>
            </a:pPr>
            <a:r>
              <a:rPr lang="ru-RU" sz="2400" b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1899 год </a:t>
            </a:r>
          </a:p>
          <a:p>
            <a:pPr marL="0" indent="0">
              <a:spcBef>
                <a:spcPts val="1200"/>
              </a:spcBef>
              <a:buNone/>
              <a:defRPr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Присутствия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по горнозаводским делам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объединены                                 с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присутствиями по фабричным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делам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Законом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впервые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определена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и отнесена к компетенции надзорных органов одна из основных составных задач надзора –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создание подзаконных нормативных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документов.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925" y="184260"/>
            <a:ext cx="744537" cy="969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53930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кспо">
  <a:themeElements>
    <a:clrScheme name="Expo">
      <a:dk1>
        <a:sysClr val="windowText" lastClr="000000"/>
      </a:dk1>
      <a:lt1>
        <a:sysClr val="window" lastClr="FFFFFF"/>
      </a:lt1>
      <a:dk2>
        <a:srgbClr val="263B86"/>
      </a:dk2>
      <a:lt2>
        <a:srgbClr val="76B6F2"/>
      </a:lt2>
      <a:accent1>
        <a:srgbClr val="FBC01E"/>
      </a:accent1>
      <a:accent2>
        <a:srgbClr val="EFE1A2"/>
      </a:accent2>
      <a:accent3>
        <a:srgbClr val="FA8716"/>
      </a:accent3>
      <a:accent4>
        <a:srgbClr val="BE0204"/>
      </a:accent4>
      <a:accent5>
        <a:srgbClr val="640F10"/>
      </a:accent5>
      <a:accent6>
        <a:srgbClr val="7E13E3"/>
      </a:accent6>
      <a:hlink>
        <a:srgbClr val="D2D200"/>
      </a:hlink>
      <a:folHlink>
        <a:srgbClr val="D0B9F8"/>
      </a:folHlink>
    </a:clrScheme>
    <a:fontScheme name="Expo">
      <a:majorFont>
        <a:latin typeface="Calibri"/>
        <a:ea typeface=""/>
        <a:cs typeface=""/>
        <a:font script="Jpan" typeface="ＭＳ ゴシック"/>
        <a:font script="Hans" typeface="宋体"/>
        <a:font script="Hant" typeface="新細明體"/>
      </a:majorFont>
      <a:minorFont>
        <a:latin typeface="Calibri"/>
        <a:ea typeface=""/>
        <a:cs typeface=""/>
        <a:font script="Jpan" typeface="ＭＳ ゴシック"/>
        <a:font script="Hans" typeface="宋体"/>
        <a:font script="Hant" typeface="新細明體"/>
      </a:minorFont>
    </a:fontScheme>
    <a:fmtScheme name="Expo">
      <a: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atMod val="130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93000"/>
                <a:satMod val="130000"/>
              </a:schemeClr>
            </a:gs>
            <a:gs pos="60000">
              <a:schemeClr val="phClr">
                <a:tint val="80000"/>
                <a:shade val="93000"/>
                <a:satMod val="130000"/>
              </a:schemeClr>
            </a:gs>
            <a:gs pos="100000">
              <a:schemeClr val="phClr">
                <a:tint val="50000"/>
                <a:shade val="94000"/>
                <a:alpha val="100000"/>
                <a:satMod val="135000"/>
              </a:schemeClr>
            </a:gs>
          </a:gsLst>
          <a:lin ang="16200000" scaled="0"/>
        </a:gra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34925" cap="flat" cmpd="sng" algn="ctr">
          <a:gradFill>
            <a:gsLst>
              <a:gs pos="0">
                <a:schemeClr val="accent1">
                  <a:lumMod val="40000"/>
                  <a:lumOff val="60000"/>
                </a:schemeClr>
              </a:gs>
              <a:gs pos="50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18600000" scaled="0"/>
          </a:gradFill>
          <a:prstDash val="solid"/>
        </a:ln>
      </a:lnStyleLst>
      <a:effectStyleLst>
        <a:effectStyle>
          <a:effectLst/>
        </a:effectStyle>
        <a:effectStyle>
          <a:effectLst>
            <a:innerShdw blurRad="50800" dist="25400" dir="13500000">
              <a:srgbClr val="C0C0C0">
                <a:alpha val="75000"/>
              </a:srgbClr>
            </a:innerShdw>
            <a:outerShdw blurRad="63500" dist="38100" dir="5400000" sx="105000" sy="105000" algn="br" rotWithShape="0">
              <a:srgbClr val="000000">
                <a:alpha val="30000"/>
              </a:srgbClr>
            </a:outerShdw>
          </a:effectLst>
        </a:effectStyle>
        <a:effectStyle>
          <a:effectLst>
            <a:innerShdw blurRad="50800" dist="25400" dir="16200000">
              <a:srgbClr val="C0C0C0">
                <a:alpha val="75000"/>
              </a:srgbClr>
            </a:innerShdw>
            <a:reflection blurRad="63500" stA="40000" endPos="50000" dist="12700" dir="5400000" sy="-100000" rotWithShape="0"/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blipFill>
          <a:blip xmlns:r="http://schemas.openxmlformats.org/officeDocument/2006/relationships" r:embed="rId1"/>
          <a:stretch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309</TotalTime>
  <Words>695</Words>
  <Application>Microsoft Office PowerPoint</Application>
  <PresentationFormat>Экран (4:3)</PresentationFormat>
  <Paragraphs>116</Paragraphs>
  <Slides>21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Экспо</vt:lpstr>
      <vt:lpstr>\</vt:lpstr>
      <vt:lpstr>История горного и промышленного  надзора в России</vt:lpstr>
      <vt:lpstr>Берг-коллегия</vt:lpstr>
      <vt:lpstr>К компетенции Берг-коллегии относились вопросы:</vt:lpstr>
      <vt:lpstr>Знаменитый русский историк, горный инженер,  администратор и продолжатель  петровских реформ</vt:lpstr>
      <vt:lpstr>ОТ  БЕРГ-КОЛЛЕГИИ  ДО  ГОСГОРТЕХНАДЗОРА</vt:lpstr>
      <vt:lpstr>ОТ  БЕРГ-КОЛЛЕГИИ  ДО  ГОСГОРТЕХНАДЗОРА</vt:lpstr>
      <vt:lpstr>ОТ  БЕРГ-КОЛЛЕГИИ  ДО  ГОСГОРТЕХНАДЗОРА</vt:lpstr>
      <vt:lpstr>ОТ  БЕРГ-КОЛЛЕГИИ  ДО  ГОСГОРТЕХНАДЗОРА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Федеральный горный                                       и промышленный надзор России </vt:lpstr>
      <vt:lpstr>Презентация PowerPoint</vt:lpstr>
      <vt:lpstr>За прошедшие годы службой накоплен большой опыт предотвращения аварий на промышленных предприятиях, электростанциях, объектах инфраструктуры. </vt:lpstr>
      <vt:lpstr>За 300-летнюю историю технического надзора не раз менялось название службы, сменилось не одно поколение работников,  но со времен Петра Великого неизменной остается основная цель и задача Ростехнадзора - служение интересам государства. 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_x0016__x0016_</dc:title>
  <dc:creator>Лолита</dc:creator>
  <cp:lastModifiedBy>Бабенков </cp:lastModifiedBy>
  <cp:revision>54</cp:revision>
  <dcterms:created xsi:type="dcterms:W3CDTF">2019-06-18T18:33:36Z</dcterms:created>
  <dcterms:modified xsi:type="dcterms:W3CDTF">2019-11-20T13:00:02Z</dcterms:modified>
</cp:coreProperties>
</file>