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5255" r:id="rId1"/>
  </p:sldMasterIdLst>
  <p:notesMasterIdLst>
    <p:notesMasterId r:id="rId16"/>
  </p:notesMasterIdLst>
  <p:handoutMasterIdLst>
    <p:handoutMasterId r:id="rId17"/>
  </p:handoutMasterIdLst>
  <p:sldIdLst>
    <p:sldId id="1003" r:id="rId2"/>
    <p:sldId id="1025" r:id="rId3"/>
    <p:sldId id="1026" r:id="rId4"/>
    <p:sldId id="1020" r:id="rId5"/>
    <p:sldId id="1021" r:id="rId6"/>
    <p:sldId id="1024" r:id="rId7"/>
    <p:sldId id="1022" r:id="rId8"/>
    <p:sldId id="1023" r:id="rId9"/>
    <p:sldId id="1027" r:id="rId10"/>
    <p:sldId id="1028" r:id="rId11"/>
    <p:sldId id="1030" r:id="rId12"/>
    <p:sldId id="1031" r:id="rId13"/>
    <p:sldId id="1029" r:id="rId14"/>
    <p:sldId id="932" r:id="rId15"/>
  </p:sldIdLst>
  <p:sldSz cx="9144000" cy="5143500" type="screen16x9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1pPr>
    <a:lvl2pPr marL="508000" indent="-147638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2pPr>
    <a:lvl3pPr marL="1020763" indent="-300038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3pPr>
    <a:lvl4pPr marL="1531938" indent="-452438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4pPr>
    <a:lvl5pPr marL="2044700" indent="-604838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+mn-ea"/>
        <a:cs typeface="Times New Roman" panose="02020603050405020304" pitchFamily="18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13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3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User" initials="U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000099"/>
    <a:srgbClr val="3308EA"/>
    <a:srgbClr val="3366CC"/>
    <a:srgbClr val="5AD3E0"/>
    <a:srgbClr val="C0504D"/>
    <a:srgbClr val="B23838"/>
    <a:srgbClr val="FFCC99"/>
    <a:srgbClr val="B52BC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0037" autoAdjust="0"/>
  </p:normalViewPr>
  <p:slideViewPr>
    <p:cSldViewPr>
      <p:cViewPr>
        <p:scale>
          <a:sx n="66" d="100"/>
          <a:sy n="66" d="100"/>
        </p:scale>
        <p:origin x="1992" y="1284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404" y="-96"/>
      </p:cViewPr>
      <p:guideLst>
        <p:guide orient="horz" pos="2141"/>
        <p:guide pos="3113"/>
        <p:guide orient="horz" pos="3127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2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 i="0" baseline="0" dirty="0" smtClean="0">
                <a:effectLst/>
              </a:rPr>
              <a:t>Проведено проверок</a:t>
            </a:r>
            <a:endParaRPr lang="ru-RU" sz="1200" dirty="0">
              <a:effectLst/>
            </a:endParaRPr>
          </a:p>
        </c:rich>
      </c:tx>
      <c:layout>
        <c:manualLayout>
          <c:xMode val="edge"/>
          <c:yMode val="edge"/>
          <c:x val="0.19824590848870305"/>
          <c:y val="2.09897024423252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2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5AD3E0"/>
            </a:solidFill>
            <a:ln>
              <a:solidFill>
                <a:srgbClr val="5AD3E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7.1089737323574527E-3"/>
                  <c:y val="-9.59429962620004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977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B5-47EE-9AA5-99834AFBC9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308EA"/>
            </a:solidFill>
            <a:ln>
              <a:solidFill>
                <a:srgbClr val="3308EA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5482289270164194E-3"/>
                  <c:y val="-2.183853977277879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1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738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3B5-47EE-9AA5-99834AFBC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7400896"/>
        <c:axId val="437404424"/>
      </c:barChart>
      <c:catAx>
        <c:axId val="437400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7404424"/>
        <c:crosses val="autoZero"/>
        <c:auto val="1"/>
        <c:lblAlgn val="ctr"/>
        <c:lblOffset val="100"/>
        <c:noMultiLvlLbl val="0"/>
      </c:catAx>
      <c:valAx>
        <c:axId val="437404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7400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2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 i="0" baseline="0" dirty="0" smtClean="0">
                <a:effectLst/>
              </a:rPr>
              <a:t>Выявлено нарушений</a:t>
            </a:r>
            <a:endParaRPr lang="ru-RU" sz="1200" dirty="0">
              <a:effectLst/>
            </a:endParaRPr>
          </a:p>
        </c:rich>
      </c:tx>
      <c:layout>
        <c:manualLayout>
          <c:xMode val="edge"/>
          <c:yMode val="edge"/>
          <c:x val="0.16801116066911639"/>
          <c:y val="2.09896974500023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2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5AD3E0"/>
            </a:solidFill>
            <a:ln>
              <a:solidFill>
                <a:srgbClr val="5AD3E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7.1089737323574527E-3"/>
                  <c:y val="-9.59429962620004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7478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B5-47EE-9AA5-99834AFBC9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308EA"/>
            </a:solidFill>
            <a:ln>
              <a:solidFill>
                <a:srgbClr val="3308EA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5482289270164194E-3"/>
                  <c:y val="-2.183853977277879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1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5272</a:t>
                    </a:r>
                    <a:endParaRPr lang="en-US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5272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3B5-47EE-9AA5-99834AFBC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1385336"/>
        <c:axId val="291386904"/>
      </c:barChart>
      <c:catAx>
        <c:axId val="291385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91386904"/>
        <c:crosses val="autoZero"/>
        <c:auto val="1"/>
        <c:lblAlgn val="ctr"/>
        <c:lblOffset val="100"/>
        <c:noMultiLvlLbl val="0"/>
      </c:catAx>
      <c:valAx>
        <c:axId val="291386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913853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2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 i="0" baseline="0" dirty="0" smtClean="0">
                <a:effectLst/>
              </a:rPr>
              <a:t>Вынесено постановлений о привлечении к административной ответственности</a:t>
            </a:r>
            <a:endParaRPr lang="ru-RU" sz="1200" dirty="0">
              <a:effectLst/>
            </a:endParaRPr>
          </a:p>
        </c:rich>
      </c:tx>
      <c:layout>
        <c:manualLayout>
          <c:xMode val="edge"/>
          <c:yMode val="edge"/>
          <c:x val="0.189847292099819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2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7058521275413843"/>
          <c:y val="0.22300682428581894"/>
          <c:w val="0.78322282973849466"/>
          <c:h val="0.607718683016537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5AD3E0"/>
            </a:solidFill>
            <a:ln>
              <a:solidFill>
                <a:srgbClr val="5AD3E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7.1089737323574527E-3"/>
                  <c:y val="-9.59429962620004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1165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B5-47EE-9AA5-99834AFBC9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308EA"/>
            </a:solidFill>
            <a:ln>
              <a:solidFill>
                <a:srgbClr val="3308EA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5482289270164194E-3"/>
                  <c:y val="-2.183853977277879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1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889</a:t>
                    </a:r>
                    <a:endParaRPr lang="en-US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889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3B5-47EE-9AA5-99834AFBC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9162464"/>
        <c:axId val="439161680"/>
      </c:barChart>
      <c:catAx>
        <c:axId val="439162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9161680"/>
        <c:crosses val="autoZero"/>
        <c:auto val="1"/>
        <c:lblAlgn val="ctr"/>
        <c:lblOffset val="100"/>
        <c:noMultiLvlLbl val="0"/>
      </c:catAx>
      <c:valAx>
        <c:axId val="439161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9162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"/>
          <c:y val="3.7596822920444237E-2"/>
          <c:w val="0.864576426991983"/>
          <c:h val="0.9310724913125189"/>
        </c:manualLayout>
      </c:layout>
      <c:pie3DChart>
        <c:varyColors val="1"/>
        <c:ser>
          <c:idx val="9"/>
          <c:order val="9"/>
          <c:tx>
            <c:strRef>
              <c:f>Лист1!$A$2:$A$8</c:f>
              <c:strCache>
                <c:ptCount val="7"/>
                <c:pt idx="0">
                  <c:v>нарушения требований проектной документации</c:v>
                </c:pt>
                <c:pt idx="1">
                  <c:v>нарушения требований технических регламентов</c:v>
                </c:pt>
                <c:pt idx="2">
                  <c:v>нарушения установленного порядка строительства</c:v>
                </c:pt>
                <c:pt idx="3">
                  <c:v>нарушения требований к ведению исполнительной документации</c:v>
                </c:pt>
                <c:pt idx="4">
                  <c:v>нарушения требований в области охраны окружающей среды</c:v>
                </c:pt>
                <c:pt idx="5">
                  <c:v>нарушения санитарно-эпидемиологических требований</c:v>
                </c:pt>
                <c:pt idx="6">
                  <c:v>нарушения требований пожарной безопасности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solidFill>
                  <a:schemeClr val="accent2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60000"/>
                    <a:lumMod val="75000"/>
                  </a:schemeClr>
                </a:contourClr>
              </a:sp3d>
            </c:spPr>
          </c:dPt>
          <c:cat>
            <c:numRef>
              <c:f>Лист1!$B$2:$B$9</c:f>
              <c:numCache>
                <c:formatCode>General</c:formatCode>
                <c:ptCount val="8"/>
                <c:pt idx="0">
                  <c:v>2910</c:v>
                </c:pt>
                <c:pt idx="1">
                  <c:v>353</c:v>
                </c:pt>
                <c:pt idx="2">
                  <c:v>161</c:v>
                </c:pt>
                <c:pt idx="3">
                  <c:v>1188</c:v>
                </c:pt>
                <c:pt idx="4">
                  <c:v>135</c:v>
                </c:pt>
                <c:pt idx="5">
                  <c:v>16</c:v>
                </c:pt>
                <c:pt idx="6">
                  <c:v>499</c:v>
                </c:pt>
                <c:pt idx="7">
                  <c:v>353</c:v>
                </c:pt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2910</c:v>
                </c:pt>
                <c:pt idx="1">
                  <c:v>353</c:v>
                </c:pt>
                <c:pt idx="2">
                  <c:v>161</c:v>
                </c:pt>
                <c:pt idx="3">
                  <c:v>1188</c:v>
                </c:pt>
                <c:pt idx="4">
                  <c:v>135</c:v>
                </c:pt>
                <c:pt idx="5">
                  <c:v>16</c:v>
                </c:pt>
                <c:pt idx="6">
                  <c:v>499</c:v>
                </c:pt>
                <c:pt idx="7">
                  <c:v>353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explosion val="19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  <c:extLst xmlns:c16r2="http://schemas.microsoft.com/office/drawing/2015/06/chart">
                    <c:ext xmlns:c16="http://schemas.microsoft.com/office/drawing/2014/chart" uri="{C3380CC4-5D6E-409C-BE32-E72D297353CC}">
                      <c16:uniqueId val="{00000001-2053-463F-AC38-7D2DBF0BF85A}"/>
                    </c:ext>
                  </c:extLst>
                </c:dPt>
                <c:dPt>
                  <c:idx val="1"/>
                  <c:bubble3D val="0"/>
                  <c:spPr>
                    <a:solidFill>
                      <a:schemeClr val="accent2">
                        <a:alpha val="90000"/>
                      </a:schemeClr>
                    </a:solidFill>
                    <a:ln w="19050">
                      <a:solidFill>
                        <a:schemeClr val="accent2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2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2">
                          <a:lumMod val="75000"/>
                        </a:schemeClr>
                      </a:contourClr>
                    </a:sp3d>
                  </c:spPr>
                  <c:extLst xmlns:c16r2="http://schemas.microsoft.com/office/drawing/2015/06/chart">
                    <c:ext xmlns:c16="http://schemas.microsoft.com/office/drawing/2014/chart" uri="{C3380CC4-5D6E-409C-BE32-E72D297353CC}">
                      <c16:uniqueId val="{00000003-2053-463F-AC38-7D2DBF0BF85A}"/>
                    </c:ext>
                  </c:extLst>
                </c:dPt>
                <c:dPt>
                  <c:idx val="2"/>
                  <c:bubble3D val="0"/>
                  <c:spPr>
                    <a:solidFill>
                      <a:schemeClr val="accent3">
                        <a:alpha val="90000"/>
                      </a:schemeClr>
                    </a:solidFill>
                    <a:ln w="19050">
                      <a:solidFill>
                        <a:schemeClr val="accent3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3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3">
                          <a:lumMod val="75000"/>
                        </a:schemeClr>
                      </a:contourClr>
                    </a:sp3d>
                  </c:spPr>
                </c:dPt>
                <c:dPt>
                  <c:idx val="3"/>
                  <c:bubble3D val="0"/>
                  <c:spPr>
                    <a:solidFill>
                      <a:schemeClr val="accent4">
                        <a:alpha val="90000"/>
                      </a:schemeClr>
                    </a:solidFill>
                    <a:ln w="19050">
                      <a:solidFill>
                        <a:schemeClr val="accent4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4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4">
                          <a:lumMod val="75000"/>
                        </a:schemeClr>
                      </a:contourClr>
                    </a:sp3d>
                  </c:spPr>
                </c:dPt>
                <c:dPt>
                  <c:idx val="4"/>
                  <c:bubble3D val="0"/>
                  <c:spPr>
                    <a:solidFill>
                      <a:schemeClr val="accent5">
                        <a:alpha val="90000"/>
                      </a:schemeClr>
                    </a:solidFill>
                    <a:ln w="19050">
                      <a:solidFill>
                        <a:schemeClr val="accent5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5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5">
                          <a:lumMod val="75000"/>
                        </a:schemeClr>
                      </a:contourClr>
                    </a:sp3d>
                  </c:spPr>
                </c:dPt>
                <c:dPt>
                  <c:idx val="5"/>
                  <c:bubble3D val="0"/>
                  <c:spPr>
                    <a:solidFill>
                      <a:schemeClr val="accent6">
                        <a:alpha val="90000"/>
                      </a:schemeClr>
                    </a:solidFill>
                    <a:ln w="19050">
                      <a:solidFill>
                        <a:schemeClr val="accent6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6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6">
                          <a:lumMod val="75000"/>
                        </a:schemeClr>
                      </a:contourClr>
                    </a:sp3d>
                  </c:spPr>
                </c:dPt>
                <c:dPt>
                  <c:idx val="6"/>
                  <c:bubble3D val="0"/>
                  <c:spPr>
                    <a:solidFill>
                      <a:schemeClr val="accent1">
                        <a:lumMod val="60000"/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60000"/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60000"/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60000"/>
                          <a:lumMod val="75000"/>
                        </a:schemeClr>
                      </a:contourClr>
                    </a:sp3d>
                  </c:spPr>
                </c:dPt>
                <c:dPt>
                  <c:idx val="7"/>
                  <c:bubble3D val="0"/>
                  <c:spPr>
                    <a:solidFill>
                      <a:schemeClr val="accent2">
                        <a:lumMod val="60000"/>
                        <a:alpha val="90000"/>
                      </a:schemeClr>
                    </a:solidFill>
                    <a:ln w="19050">
                      <a:solidFill>
                        <a:schemeClr val="accent2">
                          <a:lumMod val="60000"/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2">
                          <a:lumMod val="60000"/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2">
                          <a:lumMod val="60000"/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val>
                <c:extLst xmlns:c16r2="http://schemas.microsoft.com/office/drawing/2015/06/chart">
                  <c:ext xmlns:c16="http://schemas.microsoft.com/office/drawing/2014/chart" uri="{C3380CC4-5D6E-409C-BE32-E72D297353CC}">
                    <c16:uniqueId val="{00000004-2053-463F-AC38-7D2DBF0BF85A}"/>
                  </c:ext>
                </c:extLst>
              </c15:ser>
            </c15:filteredPieSeries>
            <c15:filteredPieSeries>
              <c15:ser>
                <c:idx val="1"/>
                <c:order val="1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Лист1!$B$1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0</c:v>
                      </c:pt>
                    </c:numCache>
                  </c:numRef>
                </c:val>
              </c15:ser>
            </c15:filteredPieSeries>
            <c15:filteredPieSeries>
              <c15:ser>
                <c:idx val="2"/>
                <c:order val="2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Лист1!$B$4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161</c:v>
                      </c:pt>
                    </c:numCache>
                  </c:numRef>
                </c:val>
              </c15:ser>
            </c15:filteredPieSeries>
            <c15:filteredPieSeries>
              <c15:ser>
                <c:idx val="3"/>
                <c:order val="3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Лист1!$B$5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1188</c:v>
                      </c:pt>
                    </c:numCache>
                  </c:numRef>
                </c:val>
              </c15:ser>
            </c15:filteredPieSeries>
            <c15:filteredPieSeries>
              <c15:ser>
                <c:idx val="4"/>
                <c:order val="4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Лист1!$B$6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135</c:v>
                      </c:pt>
                    </c:numCache>
                  </c:numRef>
                </c:val>
              </c15:ser>
            </c15:filteredPieSeries>
            <c15:filteredPieSeries>
              <c15:ser>
                <c:idx val="5"/>
                <c:order val="5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Лист1!$B$7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16</c:v>
                      </c:pt>
                    </c:numCache>
                  </c:numRef>
                </c:val>
              </c15:ser>
            </c15:filteredPieSeries>
            <c15:filteredPieSeries>
              <c15:ser>
                <c:idx val="6"/>
                <c:order val="6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Лист1!$B$8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499</c:v>
                      </c:pt>
                    </c:numCache>
                  </c:numRef>
                </c:val>
              </c15:ser>
            </c15:filteredPieSeries>
            <c15:filteredPieSeries>
              <c15:ser>
                <c:idx val="7"/>
                <c:order val="7"/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Лист1!$B$9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353</c:v>
                      </c:pt>
                    </c:numCache>
                  </c:numRef>
                </c:val>
              </c15:ser>
            </c15:filteredPieSeries>
            <c15:filteredPieSeries>
              <c15:ser>
                <c:idx val="8"/>
                <c:order val="8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strCach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dPt>
                  <c:idx val="1"/>
                  <c:bubble3D val="0"/>
                  <c:spPr>
                    <a:solidFill>
                      <a:schemeClr val="accent2">
                        <a:alpha val="90000"/>
                      </a:schemeClr>
                    </a:solidFill>
                    <a:ln w="19050">
                      <a:solidFill>
                        <a:schemeClr val="accent2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2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2">
                          <a:lumMod val="75000"/>
                        </a:schemeClr>
                      </a:contourClr>
                    </a:sp3d>
                  </c:spPr>
                </c:dPt>
                <c:dPt>
                  <c:idx val="2"/>
                  <c:bubble3D val="0"/>
                  <c:spPr>
                    <a:solidFill>
                      <a:schemeClr val="accent3">
                        <a:alpha val="90000"/>
                      </a:schemeClr>
                    </a:solidFill>
                    <a:ln w="19050">
                      <a:solidFill>
                        <a:schemeClr val="accent3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3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3">
                          <a:lumMod val="75000"/>
                        </a:schemeClr>
                      </a:contourClr>
                    </a:sp3d>
                  </c:spPr>
                </c:dPt>
                <c:dPt>
                  <c:idx val="3"/>
                  <c:bubble3D val="0"/>
                  <c:spPr>
                    <a:solidFill>
                      <a:schemeClr val="accent4">
                        <a:alpha val="90000"/>
                      </a:schemeClr>
                    </a:solidFill>
                    <a:ln w="19050">
                      <a:solidFill>
                        <a:schemeClr val="accent4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4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4">
                          <a:lumMod val="75000"/>
                        </a:schemeClr>
                      </a:contourClr>
                    </a:sp3d>
                  </c:spPr>
                </c:dPt>
                <c:dPt>
                  <c:idx val="4"/>
                  <c:bubble3D val="0"/>
                  <c:spPr>
                    <a:solidFill>
                      <a:schemeClr val="accent5">
                        <a:alpha val="90000"/>
                      </a:schemeClr>
                    </a:solidFill>
                    <a:ln w="19050">
                      <a:solidFill>
                        <a:schemeClr val="accent5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5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5">
                          <a:lumMod val="75000"/>
                        </a:schemeClr>
                      </a:contourClr>
                    </a:sp3d>
                  </c:spPr>
                </c:dPt>
                <c:dPt>
                  <c:idx val="5"/>
                  <c:bubble3D val="0"/>
                  <c:spPr>
                    <a:solidFill>
                      <a:schemeClr val="accent6">
                        <a:alpha val="90000"/>
                      </a:schemeClr>
                    </a:solidFill>
                    <a:ln w="19050">
                      <a:solidFill>
                        <a:schemeClr val="accent6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6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6">
                          <a:lumMod val="75000"/>
                        </a:schemeClr>
                      </a:contourClr>
                    </a:sp3d>
                  </c:spPr>
                </c:dPt>
                <c:dPt>
                  <c:idx val="6"/>
                  <c:bubble3D val="0"/>
                  <c:spPr>
                    <a:solidFill>
                      <a:schemeClr val="accent1">
                        <a:lumMod val="60000"/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60000"/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60000"/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60000"/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Лист1!$A$2:$A$8</c15:sqref>
                        </c15:formulaRef>
                      </c:ext>
                    </c:extLst>
                    <c:numCache>
                      <c:formatCode>General</c:formatCode>
                      <c:ptCount val="7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</c:numCache>
                  </c:numRef>
                </c:val>
              </c15:ser>
            </c15:filteredPieSeries>
            <c15:filteredPieSeries>
              <c15:ser>
                <c:idx val="10"/>
                <c:order val="10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Лист1!$A$2:$A$8</c15:sqref>
                        </c15:formulaRef>
                      </c:ext>
                    </c:extLst>
                    <c:strCache>
                      <c:ptCount val="7"/>
                      <c:pt idx="0">
                        <c:v>нарушения требований проектной документации</c:v>
                      </c:pt>
                      <c:pt idx="1">
                        <c:v>нарушения требований технических регламентов</c:v>
                      </c:pt>
                      <c:pt idx="2">
                        <c:v>нарушения установленного порядка строительства</c:v>
                      </c:pt>
                      <c:pt idx="3">
                        <c:v>нарушения требований к ведению исполнительной документации</c:v>
                      </c:pt>
                      <c:pt idx="4">
                        <c:v>нарушения требований в области охраны окружающей среды</c:v>
                      </c:pt>
                      <c:pt idx="5">
                        <c:v>нарушения санитарно-эпидемиологических требований</c:v>
                      </c:pt>
                      <c:pt idx="6">
                        <c:v>нарушения требований пожарной безопасности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75000"/>
                        </a:schemeClr>
                      </a:contourClr>
                    </a:sp3d>
                  </c:spPr>
                </c:dPt>
                <c:dPt>
                  <c:idx val="1"/>
                  <c:bubble3D val="0"/>
                  <c:spPr>
                    <a:solidFill>
                      <a:schemeClr val="accent2">
                        <a:alpha val="90000"/>
                      </a:schemeClr>
                    </a:solidFill>
                    <a:ln w="19050">
                      <a:solidFill>
                        <a:schemeClr val="accent2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2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2">
                          <a:lumMod val="75000"/>
                        </a:schemeClr>
                      </a:contourClr>
                    </a:sp3d>
                  </c:spPr>
                </c:dPt>
                <c:dPt>
                  <c:idx val="2"/>
                  <c:bubble3D val="0"/>
                  <c:spPr>
                    <a:solidFill>
                      <a:schemeClr val="accent3">
                        <a:alpha val="90000"/>
                      </a:schemeClr>
                    </a:solidFill>
                    <a:ln w="19050">
                      <a:solidFill>
                        <a:schemeClr val="accent3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3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3">
                          <a:lumMod val="75000"/>
                        </a:schemeClr>
                      </a:contourClr>
                    </a:sp3d>
                  </c:spPr>
                </c:dPt>
                <c:dPt>
                  <c:idx val="3"/>
                  <c:bubble3D val="0"/>
                  <c:spPr>
                    <a:solidFill>
                      <a:schemeClr val="accent4">
                        <a:alpha val="90000"/>
                      </a:schemeClr>
                    </a:solidFill>
                    <a:ln w="19050">
                      <a:solidFill>
                        <a:schemeClr val="accent4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4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4">
                          <a:lumMod val="75000"/>
                        </a:schemeClr>
                      </a:contourClr>
                    </a:sp3d>
                  </c:spPr>
                </c:dPt>
                <c:dPt>
                  <c:idx val="4"/>
                  <c:bubble3D val="0"/>
                  <c:spPr>
                    <a:solidFill>
                      <a:schemeClr val="accent5">
                        <a:alpha val="90000"/>
                      </a:schemeClr>
                    </a:solidFill>
                    <a:ln w="19050">
                      <a:solidFill>
                        <a:schemeClr val="accent5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5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5">
                          <a:lumMod val="75000"/>
                        </a:schemeClr>
                      </a:contourClr>
                    </a:sp3d>
                  </c:spPr>
                </c:dPt>
                <c:dPt>
                  <c:idx val="5"/>
                  <c:bubble3D val="0"/>
                  <c:spPr>
                    <a:solidFill>
                      <a:schemeClr val="accent6">
                        <a:alpha val="90000"/>
                      </a:schemeClr>
                    </a:solidFill>
                    <a:ln w="19050">
                      <a:solidFill>
                        <a:schemeClr val="accent6"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6"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6">
                          <a:lumMod val="75000"/>
                        </a:schemeClr>
                      </a:contourClr>
                    </a:sp3d>
                  </c:spPr>
                </c:dPt>
                <c:dPt>
                  <c:idx val="6"/>
                  <c:bubble3D val="0"/>
                  <c:spPr>
                    <a:solidFill>
                      <a:schemeClr val="accent1">
                        <a:lumMod val="60000"/>
                        <a:alpha val="90000"/>
                      </a:schemeClr>
                    </a:solidFill>
                    <a:ln w="19050">
                      <a:solidFill>
                        <a:schemeClr val="accent1">
                          <a:lumMod val="60000"/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1">
                          <a:lumMod val="60000"/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1">
                          <a:lumMod val="60000"/>
                          <a:lumMod val="75000"/>
                        </a:schemeClr>
                      </a:contourClr>
                    </a:sp3d>
                  </c:spPr>
                </c:dPt>
                <c:dPt>
                  <c:idx val="7"/>
                  <c:bubble3D val="0"/>
                  <c:spPr>
                    <a:solidFill>
                      <a:schemeClr val="accent2">
                        <a:lumMod val="60000"/>
                        <a:alpha val="90000"/>
                      </a:schemeClr>
                    </a:solidFill>
                    <a:ln w="19050">
                      <a:solidFill>
                        <a:schemeClr val="accent2">
                          <a:lumMod val="60000"/>
                          <a:lumMod val="75000"/>
                        </a:schemeClr>
                      </a:solidFill>
                    </a:ln>
                    <a:effectLst>
                      <a:innerShdw blurRad="114300">
                        <a:schemeClr val="accent2">
                          <a:lumMod val="60000"/>
                          <a:lumMod val="75000"/>
                        </a:schemeClr>
                      </a:innerShdw>
                    </a:effectLst>
                    <a:scene3d>
                      <a:camera prst="orthographicFront"/>
                      <a:lightRig rig="threePt" dir="t"/>
                    </a:scene3d>
                    <a:sp3d contourW="19050" prstMaterial="flat">
                      <a:contourClr>
                        <a:schemeClr val="accent2">
                          <a:lumMod val="60000"/>
                          <a:lumMod val="75000"/>
                        </a:schemeClr>
                      </a:contourClr>
                    </a:sp3d>
                  </c:spPr>
                </c:dPt>
                <c:cat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Лист1!$B$2:$B$9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2910</c:v>
                      </c:pt>
                      <c:pt idx="1">
                        <c:v>353</c:v>
                      </c:pt>
                      <c:pt idx="2">
                        <c:v>161</c:v>
                      </c:pt>
                      <c:pt idx="3">
                        <c:v>1188</c:v>
                      </c:pt>
                      <c:pt idx="4">
                        <c:v>135</c:v>
                      </c:pt>
                      <c:pt idx="5">
                        <c:v>16</c:v>
                      </c:pt>
                      <c:pt idx="6">
                        <c:v>499</c:v>
                      </c:pt>
                      <c:pt idx="7">
                        <c:v>353</c:v>
                      </c:pt>
                    </c:numCache>
                  </c:numRef>
                </c:val>
              </c15:ser>
            </c15:filteredPieSeries>
          </c:ext>
        </c:extLst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2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 i="0" baseline="0" dirty="0" smtClean="0">
                <a:effectLst/>
              </a:rPr>
              <a:t>Общая сумма штрафов</a:t>
            </a:r>
            <a:endParaRPr lang="ru-RU" sz="1200" dirty="0">
              <a:effectLst/>
            </a:endParaRPr>
          </a:p>
        </c:rich>
      </c:tx>
      <c:layout>
        <c:manualLayout>
          <c:xMode val="edge"/>
          <c:yMode val="edge"/>
          <c:x val="0.19824590848870305"/>
          <c:y val="2.09897024423252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2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5AD3E0"/>
            </a:solidFill>
            <a:ln>
              <a:solidFill>
                <a:srgbClr val="5AD3E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7.1089737323574527E-3"/>
                  <c:y val="-9.59429962620004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102837500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B5-47EE-9AA5-99834AFBC9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308EA"/>
            </a:solidFill>
            <a:ln>
              <a:solidFill>
                <a:srgbClr val="3308EA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5482289270164194E-3"/>
                  <c:y val="-2.183853977277879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1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79210000</a:t>
                    </a:r>
                    <a:endParaRPr lang="en-US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79210000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3B5-47EE-9AA5-99834AFBC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6566040"/>
        <c:axId val="436566824"/>
      </c:barChart>
      <c:catAx>
        <c:axId val="436566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6566824"/>
        <c:crosses val="autoZero"/>
        <c:auto val="1"/>
        <c:lblAlgn val="ctr"/>
        <c:lblOffset val="100"/>
        <c:noMultiLvlLbl val="0"/>
      </c:catAx>
      <c:valAx>
        <c:axId val="436566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6566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sz="1200" b="0" i="0" u="none" strike="noStrike" kern="1200" spc="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200" b="1" i="0" baseline="0" dirty="0" smtClean="0">
                <a:effectLst/>
              </a:rPr>
              <a:t>Выдано заключений о соответствии построенного объекта капитального строительства </a:t>
            </a:r>
            <a:endParaRPr lang="ru-RU" sz="1200" dirty="0">
              <a:effectLst/>
            </a:endParaRPr>
          </a:p>
        </c:rich>
      </c:tx>
      <c:layout>
        <c:manualLayout>
          <c:xMode val="edge"/>
          <c:yMode val="edge"/>
          <c:x val="0.13204243755918635"/>
          <c:y val="1.78290601311116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sz="120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rgbClr val="5AD3E0"/>
            </a:solidFill>
            <a:ln>
              <a:solidFill>
                <a:srgbClr val="5AD3E0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7.1089737323574527E-3"/>
                  <c:y val="-9.59429962620004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3B5-47EE-9AA5-99834AFBC9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rgbClr val="3308EA"/>
            </a:solidFill>
            <a:ln>
              <a:solidFill>
                <a:srgbClr val="3308EA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2.5482289270164194E-3"/>
                  <c:y val="-2.183853977277879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1" u="none" strike="noStrike" kern="120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112</a:t>
                    </a:r>
                    <a:endParaRPr lang="en-US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1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Количеество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3B5-47EE-9AA5-99834AFBC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6567608"/>
        <c:axId val="436566432"/>
      </c:barChart>
      <c:catAx>
        <c:axId val="436567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6566432"/>
        <c:crosses val="autoZero"/>
        <c:auto val="1"/>
        <c:lblAlgn val="ctr"/>
        <c:lblOffset val="100"/>
        <c:noMultiLvlLbl val="0"/>
      </c:catAx>
      <c:valAx>
        <c:axId val="4365664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1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36567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88" tIns="46744" rIns="93488" bIns="46744" numCol="1" anchor="t" anchorCtr="0" compatLnSpc="1">
            <a:prstTxWarp prst="textNoShape">
              <a:avLst/>
            </a:prstTxWarp>
          </a:bodyPr>
          <a:lstStyle>
            <a:lvl1pPr algn="l" defTabSz="934425">
              <a:defRPr sz="1200" b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3473" y="1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88" tIns="46744" rIns="93488" bIns="46744" numCol="1" anchor="t" anchorCtr="0" compatLnSpc="1">
            <a:prstTxWarp prst="textNoShape">
              <a:avLst/>
            </a:prstTxWarp>
          </a:bodyPr>
          <a:lstStyle>
            <a:lvl1pPr algn="r" defTabSz="934425">
              <a:defRPr sz="1200" b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047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88" tIns="46744" rIns="93488" bIns="46744" numCol="1" anchor="b" anchorCtr="0" compatLnSpc="1">
            <a:prstTxWarp prst="textNoShape">
              <a:avLst/>
            </a:prstTxWarp>
          </a:bodyPr>
          <a:lstStyle>
            <a:lvl1pPr algn="l" defTabSz="934425">
              <a:defRPr sz="1200" b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3473" y="9432047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488" tIns="46744" rIns="93488" bIns="467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 b="0"/>
            </a:lvl1pPr>
          </a:lstStyle>
          <a:p>
            <a:pPr>
              <a:defRPr/>
            </a:pPr>
            <a:fld id="{4148B9D0-00C0-4D2D-B6C3-F52FCAAF67CE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50287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3488" tIns="46744" rIns="93488" bIns="46744" numCol="1" anchor="t" anchorCtr="0" compatLnSpc="1">
            <a:prstTxWarp prst="textNoShape">
              <a:avLst/>
            </a:prstTxWarp>
          </a:bodyPr>
          <a:lstStyle>
            <a:lvl1pPr algn="l" defTabSz="934425">
              <a:defRPr sz="1200" b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3473" y="1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3488" tIns="46744" rIns="93488" bIns="46744" numCol="1" anchor="t" anchorCtr="0" compatLnSpc="1">
            <a:prstTxWarp prst="textNoShape">
              <a:avLst/>
            </a:prstTxWarp>
          </a:bodyPr>
          <a:lstStyle>
            <a:lvl1pPr algn="r" defTabSz="934425">
              <a:defRPr sz="1200" b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2950"/>
            <a:ext cx="6626225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900" y="4718344"/>
            <a:ext cx="4987876" cy="4465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3488" tIns="46744" rIns="93488" bIns="467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Щелчок правит 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2047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3488" tIns="46744" rIns="93488" bIns="46744" numCol="1" anchor="b" anchorCtr="0" compatLnSpc="1">
            <a:prstTxWarp prst="textNoShape">
              <a:avLst/>
            </a:prstTxWarp>
          </a:bodyPr>
          <a:lstStyle>
            <a:lvl1pPr algn="l" defTabSz="934425">
              <a:defRPr sz="1200" b="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3473" y="9432047"/>
            <a:ext cx="2944202" cy="496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3488" tIns="46744" rIns="93488" bIns="467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 b="0"/>
            </a:lvl1pPr>
          </a:lstStyle>
          <a:p>
            <a:pPr>
              <a:defRPr/>
            </a:pPr>
            <a:fld id="{1D0F2D2C-4F98-4864-80B6-08D4EF75A7D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019178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50800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102076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531938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204470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559017" algn="l" defTabSz="102360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70823" algn="l" defTabSz="102360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82623" algn="l" defTabSz="102360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94430" algn="l" defTabSz="1023604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0F2D2C-4F98-4864-80B6-08D4EF75A7D7}" type="slidenum">
              <a:rPr lang="ru-RU" altLang="ru-RU" smtClean="0"/>
              <a:pPr>
                <a:defRPr/>
              </a:pPr>
              <a:t>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35850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0F2D2C-4F98-4864-80B6-08D4EF75A7D7}" type="slidenum">
              <a:rPr lang="ru-RU" altLang="ru-RU" smtClean="0"/>
              <a:pPr>
                <a:defRPr/>
              </a:pPr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88442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FE7FA2-C327-45EE-A1F7-48B2D0F9D2A8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652385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19490-6AE2-40D0-AB62-210A768FE2AA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82187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3" y="273844"/>
            <a:ext cx="5800725" cy="43588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AD193-AFA3-4DCF-A877-E26308C63EB8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3420187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A5D9A-21BC-47A8-AE91-E26E7FC902E8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825980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322E5-CB30-478B-9B0E-4DD79FCAB905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2331442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6BC17-77E5-4230-BA1D-77060DFAFD38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2450357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8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4" y="1878808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269420-EBD4-4B1C-9998-20A54FFAD006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13218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84CD6D-2E9B-4A16-A15C-B2782467D834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18302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64F3D-7528-4A13-A88E-3A10A698CC53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4168821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38633-E19E-499A-84D4-5699B1CAC724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1891253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62A24-B944-460B-A388-9CE5C1B8EA60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  <p:extLst>
      <p:ext uri="{BB962C8B-B14F-4D97-AF65-F5344CB8AC3E}">
        <p14:creationId xmlns:p14="http://schemas.microsoft.com/office/powerpoint/2010/main" val="979638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A5294D5-AF01-4E87-BE9A-E9DA28FCEF1C}" type="slidenum">
              <a:rPr lang="en-US" altLang="ru-RU"/>
              <a:pPr>
                <a:defRPr/>
              </a:pPr>
              <a:t>‹#›</a:t>
            </a:fld>
            <a:endParaRPr lang="en-US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56" r:id="rId1"/>
    <p:sldLayoutId id="2147485257" r:id="rId2"/>
    <p:sldLayoutId id="2147485258" r:id="rId3"/>
    <p:sldLayoutId id="2147485259" r:id="rId4"/>
    <p:sldLayoutId id="2147485260" r:id="rId5"/>
    <p:sldLayoutId id="2147485261" r:id="rId6"/>
    <p:sldLayoutId id="2147485262" r:id="rId7"/>
    <p:sldLayoutId id="2147485263" r:id="rId8"/>
    <p:sldLayoutId id="2147485264" r:id="rId9"/>
    <p:sldLayoutId id="2147485265" r:id="rId10"/>
    <p:sldLayoutId id="2147485266" r:id="rId11"/>
  </p:sldLayoutIdLst>
  <p:hf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0638" y="2662238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-4067" y="1507879"/>
            <a:ext cx="9144000" cy="259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kern="0" cap="all" dirty="0">
                <a:solidFill>
                  <a:srgbClr val="2D2D8A"/>
                </a:solidFill>
                <a:latin typeface="Calibri" panose="020F0502020204030204" pitchFamily="34" charset="0"/>
              </a:rPr>
              <a:t> </a:t>
            </a:r>
            <a:r>
              <a:rPr lang="ru-RU" sz="2000" kern="0" cap="all" dirty="0" smtClean="0">
                <a:solidFill>
                  <a:srgbClr val="2D2D8A"/>
                </a:solidFill>
                <a:latin typeface="Calibri" panose="020F0502020204030204" pitchFamily="34" charset="0"/>
              </a:rPr>
              <a:t>итоги работы за </a:t>
            </a:r>
            <a:r>
              <a:rPr lang="ru-RU" sz="2000" kern="0" cap="all" dirty="0">
                <a:solidFill>
                  <a:srgbClr val="2D2D8A"/>
                </a:solidFill>
                <a:latin typeface="Calibri" panose="020F0502020204030204" pitchFamily="34" charset="0"/>
              </a:rPr>
              <a:t>2019 </a:t>
            </a:r>
            <a:r>
              <a:rPr lang="ru-RU" sz="2000" kern="0" cap="all" dirty="0" smtClean="0">
                <a:solidFill>
                  <a:srgbClr val="2D2D8A"/>
                </a:solidFill>
                <a:latin typeface="Calibri" panose="020F0502020204030204" pitchFamily="34" charset="0"/>
              </a:rPr>
              <a:t>год </a:t>
            </a:r>
            <a:r>
              <a:rPr lang="ru-RU" sz="2000" kern="0" cap="all" dirty="0">
                <a:solidFill>
                  <a:srgbClr val="2D2D8A"/>
                </a:solidFill>
                <a:latin typeface="Calibri" panose="020F0502020204030204" pitchFamily="34" charset="0"/>
              </a:rPr>
              <a:t>и </a:t>
            </a:r>
            <a:r>
              <a:rPr lang="ru-RU" sz="2000" kern="0" cap="all" dirty="0" smtClean="0">
                <a:solidFill>
                  <a:srgbClr val="2D2D8A"/>
                </a:solidFill>
                <a:latin typeface="Calibri" panose="020F0502020204030204" pitchFamily="34" charset="0"/>
              </a:rPr>
              <a:t>особенности </a:t>
            </a:r>
            <a:r>
              <a:rPr lang="ru-RU" sz="2000" kern="0" cap="all" dirty="0">
                <a:solidFill>
                  <a:srgbClr val="2D2D8A"/>
                </a:solidFill>
                <a:latin typeface="Calibri" panose="020F0502020204030204" pitchFamily="34" charset="0"/>
              </a:rPr>
              <a:t>деятельности </a:t>
            </a:r>
            <a:r>
              <a:rPr lang="ru-RU" sz="2000" kern="0" cap="all" dirty="0" smtClean="0">
                <a:solidFill>
                  <a:srgbClr val="2D2D8A"/>
                </a:solidFill>
                <a:latin typeface="Calibri" panose="020F0502020204030204" pitchFamily="34" charset="0"/>
              </a:rPr>
              <a:t>в 2020 </a:t>
            </a:r>
            <a:r>
              <a:rPr lang="ru-RU" sz="2000" kern="0" cap="all" dirty="0">
                <a:solidFill>
                  <a:srgbClr val="2D2D8A"/>
                </a:solidFill>
                <a:latin typeface="Calibri" panose="020F0502020204030204" pitchFamily="34" charset="0"/>
              </a:rPr>
              <a:t>году </a:t>
            </a:r>
            <a:endParaRPr lang="ru-RU" sz="2000" kern="0" cap="all" dirty="0" smtClean="0">
              <a:solidFill>
                <a:srgbClr val="2D2D8A"/>
              </a:solidFill>
              <a:latin typeface="Calibri" panose="020F050202020403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0" cap="all" spc="0" normalizeH="0" baseline="0" noProof="0" dirty="0" smtClean="0">
              <a:ln>
                <a:noFill/>
              </a:ln>
              <a:solidFill>
                <a:srgbClr val="2D2D8A"/>
              </a:solidFill>
              <a:effectLst/>
              <a:uLnTx/>
              <a:uFillTx/>
              <a:latin typeface="Calibri" panose="020F0502020204030204" pitchFamily="34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800" b="1" i="0" u="none" strike="noStrike" kern="0" cap="none" spc="0" normalizeH="0" baseline="0" noProof="0" dirty="0" smtClean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Доклад </a:t>
            </a:r>
            <a:r>
              <a:rPr kumimoji="1" lang="ru-RU" sz="1800" b="1" i="0" u="none" strike="noStrike" kern="0" cap="none" spc="0" normalizeH="0" baseline="0" noProof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заместителя </a:t>
            </a:r>
            <a:r>
              <a:rPr kumimoji="1" lang="ru-RU" sz="1800" b="1" i="0" u="none" strike="noStrike" kern="0" cap="none" spc="0" normalizeH="0" baseline="0" noProof="0" dirty="0" smtClean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начальника межрегионального </a:t>
            </a:r>
            <a:r>
              <a:rPr kumimoji="1" lang="ru-RU" kern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отдела </a:t>
            </a:r>
            <a:r>
              <a:rPr kumimoji="1" lang="ru-RU" kern="0" dirty="0" smtClean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государственного </a:t>
            </a:r>
            <a:r>
              <a:rPr kumimoji="1" lang="ru-RU" kern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строительного надзора  и надзора саморегулируемыми организациями</a:t>
            </a: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800" b="1" i="0" u="none" strike="noStrike" kern="0" cap="none" spc="0" normalizeH="0" baseline="0" noProof="0" dirty="0" smtClean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Центрального </a:t>
            </a:r>
            <a:r>
              <a:rPr kumimoji="1" lang="ru-RU" sz="1800" b="1" i="0" u="none" strike="noStrike" kern="0" cap="none" spc="0" normalizeH="0" baseline="0" noProof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управления Ростехнадзора </a:t>
            </a:r>
            <a:br>
              <a:rPr kumimoji="1" lang="ru-RU" sz="1800" b="1" i="0" u="none" strike="noStrike" kern="0" cap="none" spc="0" normalizeH="0" baseline="0" noProof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</a:br>
            <a:r>
              <a:rPr kumimoji="1" lang="ru-RU" sz="1800" b="1" i="0" u="none" strike="noStrike" kern="0" cap="none" spc="0" normalizeH="0" baseline="0" noProof="0" dirty="0" err="1" smtClean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Клочкова</a:t>
            </a:r>
            <a:r>
              <a:rPr kumimoji="1" lang="ru-RU" sz="1800" b="1" i="0" u="none" strike="noStrike" kern="0" cap="none" spc="0" normalizeH="0" baseline="0" noProof="0" dirty="0" smtClean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 Павла Борисовича</a:t>
            </a:r>
            <a:endParaRPr kumimoji="1" lang="ru-RU" sz="1800" b="1" i="0" u="none" strike="noStrike" kern="0" cap="none" spc="0" normalizeH="0" baseline="0" noProof="0" dirty="0">
              <a:ln w="1905"/>
              <a:solidFill>
                <a:srgbClr val="2D2D8A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2000" b="1" i="0" u="none" strike="noStrike" kern="0" cap="none" spc="0" normalizeH="0" baseline="0" noProof="0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179512" y="4659982"/>
            <a:ext cx="8640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600" kern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29</a:t>
            </a:r>
            <a:r>
              <a:rPr kumimoji="1" lang="ru-RU" sz="1600" b="1" i="0" u="none" strike="noStrike" kern="0" cap="none" spc="0" normalizeH="0" baseline="0" noProof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 декабря 2020 г.</a:t>
            </a:r>
          </a:p>
        </p:txBody>
      </p:sp>
      <p:grpSp>
        <p:nvGrpSpPr>
          <p:cNvPr id="34" name="Group 36"/>
          <p:cNvGrpSpPr>
            <a:grpSpLocks/>
          </p:cNvGrpSpPr>
          <p:nvPr/>
        </p:nvGrpSpPr>
        <p:grpSpPr bwMode="auto">
          <a:xfrm>
            <a:off x="0" y="195486"/>
            <a:ext cx="9144000" cy="1871787"/>
            <a:chOff x="0" y="-187"/>
            <a:chExt cx="5760" cy="1063"/>
          </a:xfrm>
        </p:grpSpPr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0" y="332"/>
              <a:ext cx="5760" cy="91"/>
            </a:xfrm>
            <a:prstGeom prst="rect">
              <a:avLst/>
            </a:prstGeom>
            <a:gradFill flip="none" rotWithShape="1">
              <a:gsLst>
                <a:gs pos="10000">
                  <a:srgbClr val="003366"/>
                </a:gs>
                <a:gs pos="90000">
                  <a:srgbClr val="0000CC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kumimoji="1" lang="ru-RU" altLang="ru-RU" sz="1400" b="1">
                <a:latin typeface="Calibri" panose="020F0502020204030204" pitchFamily="34" charset="0"/>
              </a:endParaRPr>
            </a:p>
          </p:txBody>
        </p:sp>
        <p:sp>
          <p:nvSpPr>
            <p:cNvPr id="36" name="Rectangle 38"/>
            <p:cNvSpPr>
              <a:spLocks noChangeArrowheads="1"/>
            </p:cNvSpPr>
            <p:nvPr/>
          </p:nvSpPr>
          <p:spPr bwMode="auto">
            <a:xfrm>
              <a:off x="0" y="514"/>
              <a:ext cx="5760" cy="136"/>
            </a:xfrm>
            <a:prstGeom prst="rect">
              <a:avLst/>
            </a:prstGeom>
            <a:gradFill flip="none" rotWithShape="1">
              <a:gsLst>
                <a:gs pos="10000">
                  <a:srgbClr val="003366"/>
                </a:gs>
                <a:gs pos="90000">
                  <a:srgbClr val="0000CC"/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7" name="Rectangle 39"/>
            <p:cNvSpPr>
              <a:spLocks noChangeArrowheads="1"/>
            </p:cNvSpPr>
            <p:nvPr/>
          </p:nvSpPr>
          <p:spPr bwMode="auto">
            <a:xfrm>
              <a:off x="0" y="423"/>
              <a:ext cx="5760" cy="9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607" y="-187"/>
              <a:ext cx="4989" cy="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90000"/>
                </a:lnSpc>
                <a:defRPr/>
              </a:pPr>
              <a:r>
                <a:rPr kumimoji="1" lang="ru-RU" b="1" dirty="0">
                  <a:ln w="1905"/>
                  <a:solidFill>
                    <a:srgbClr val="082FAC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alibri" pitchFamily="34" charset="0"/>
                  <a:cs typeface="Calibri" pitchFamily="34" charset="0"/>
                </a:rPr>
                <a:t>Центральное управление Федеральной службы по экологическому, технологическому и атомному надзору</a:t>
              </a:r>
            </a:p>
          </p:txBody>
        </p:sp>
        <p:pic>
          <p:nvPicPr>
            <p:cNvPr id="39" name="Picture 41" descr="fsetan_emblema200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60"/>
              <a:ext cx="712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" name="Line 2"/>
          <p:cNvSpPr>
            <a:spLocks noChangeShapeType="1"/>
          </p:cNvSpPr>
          <p:nvPr/>
        </p:nvSpPr>
        <p:spPr bwMode="auto">
          <a:xfrm flipV="1">
            <a:off x="251520" y="3651870"/>
            <a:ext cx="8632826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10</a:t>
            </a:fld>
            <a:endParaRPr lang="en-US" altLang="ru-RU" dirty="0"/>
          </a:p>
        </p:txBody>
      </p:sp>
      <p:pic>
        <p:nvPicPr>
          <p:cNvPr id="7" name="Объект 12">
            <a:extLst>
              <a:ext uri="{FF2B5EF4-FFF2-40B4-BE49-F238E27FC236}">
                <a16:creationId xmlns="" xmlns:a16="http://schemas.microsoft.com/office/drawing/2014/main" id="{B64FBCA8-EB89-4BB5-A3B0-FF577D823D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206" y="908212"/>
            <a:ext cx="3774550" cy="268174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8" name="Объект 4">
            <a:extLst>
              <a:ext uri="{FF2B5EF4-FFF2-40B4-BE49-F238E27FC236}">
                <a16:creationId xmlns="" xmlns:a16="http://schemas.microsoft.com/office/drawing/2014/main" id="{5652B793-C541-49C0-8981-BEA9D6229A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34" y="1031205"/>
            <a:ext cx="4488205" cy="3872981"/>
          </a:xfr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4927948" y="3745120"/>
            <a:ext cx="3676500" cy="115906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"Завершение строительства административного здания Делового центра </a:t>
            </a:r>
          </a:p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с подземными и надземными стоянками»</a:t>
            </a:r>
          </a:p>
        </p:txBody>
      </p:sp>
    </p:spTree>
    <p:extLst>
      <p:ext uri="{BB962C8B-B14F-4D97-AF65-F5344CB8AC3E}">
        <p14:creationId xmlns:p14="http://schemas.microsoft.com/office/powerpoint/2010/main" val="2954096758"/>
      </p:ext>
    </p:extLst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11</a:t>
            </a:fld>
            <a:endParaRPr lang="en-US" altLang="ru-RU" dirty="0"/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30E76851-F947-401C-9006-C4A72AB2BA86}"/>
              </a:ext>
            </a:extLst>
          </p:cNvPr>
          <p:cNvSpPr/>
          <p:nvPr/>
        </p:nvSpPr>
        <p:spPr>
          <a:xfrm>
            <a:off x="5138315" y="1070113"/>
            <a:ext cx="3723036" cy="1070367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«Новое строительство железнодорожного терминала обслуживания пассажиров на ст. Аэропорт (Домодедово)»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580C84AB-AF64-4399-9E7D-237FEDA8E2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015" y="2349971"/>
            <a:ext cx="3555678" cy="2666759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F4330859-70FD-4FF2-A3E9-F8477C2AA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92" y="963552"/>
            <a:ext cx="4773540" cy="3580155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150903041"/>
      </p:ext>
    </p:extLst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12</a:t>
            </a:fld>
            <a:endParaRPr lang="en-US" alt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7549" y="904544"/>
            <a:ext cx="3840418" cy="321053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" y="904544"/>
            <a:ext cx="5001786" cy="3210539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121020" y="4182914"/>
            <a:ext cx="8843468" cy="8581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"Центральная кольцевая автомобильная дорога Московской области  (с последующей эксплуатацией на платной основе) (Пусковой комплекс (этап строительства) № 3» (Дмитровский, </a:t>
            </a:r>
            <a:r>
              <a:rPr lang="ru-RU" sz="1400" b="1" kern="0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Солнечногорский</a:t>
            </a:r>
            <a:r>
              <a:rPr lang="ru-RU" sz="1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, Щелковский, Ногинский, Пушкинский муниципальные районы, городское образование Черноголовка)</a:t>
            </a:r>
          </a:p>
        </p:txBody>
      </p:sp>
    </p:spTree>
    <p:extLst>
      <p:ext uri="{BB962C8B-B14F-4D97-AF65-F5344CB8AC3E}">
        <p14:creationId xmlns:p14="http://schemas.microsoft.com/office/powerpoint/2010/main" val="134436327"/>
      </p:ext>
    </p:extLst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13</a:t>
            </a:fld>
            <a:endParaRPr lang="en-US" alt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1521" y="4416452"/>
            <a:ext cx="8892478" cy="56263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"Строительство Центральной кольцевой автомобильной дороги Московской </a:t>
            </a:r>
            <a:r>
              <a:rPr lang="ru-RU" sz="1400" b="1" kern="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области". </a:t>
            </a:r>
            <a:r>
              <a:rPr lang="ru-RU" sz="14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</a:rPr>
              <a:t>Пусковой комплекс (этап строительства) № 5. </a:t>
            </a:r>
          </a:p>
        </p:txBody>
      </p:sp>
      <p:pic>
        <p:nvPicPr>
          <p:cNvPr id="8" name="Picture 2" descr="https://downloader.disk.yandex.ru/preview/a607d6f6fc477c6ba2de147ab0429f4b3043479bf97ba1a28c8d98f500da7be2/5fea0357/S73VSDbXCaS1BdX9JqDhhzOrJh2srGK9n31K2s1UrasQTMy-df_iTaomquXrlTESOGRfDltjrxp6uydqUAQxnw%3D%3D?uid=0&amp;filename=DJI_0083.jpg&amp;disposition=inline&amp;hash=&amp;limit=0&amp;content_type=image%2Fjpeg&amp;owner_uid=0&amp;tknv=v2&amp;size=1745x9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63552"/>
            <a:ext cx="4176463" cy="3390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downloader.disk.yandex.ru/preview/45adf0a6d486a97e0c382d84bcd4523ee01da63ed6136734592175f15846291b/5fea0357/vPdTMA3YROv_Qq81AwtUCQ9dwcnZG-Xin_0cro5u5rXcKK-txJBxOaA1jmLtFj2Gun0jnqA2hcN-QgZKhYKs_Q%3D%3D?uid=0&amp;filename=DJI_0077.jpg&amp;disposition=inline&amp;hash=&amp;limit=0&amp;content_type=image%2Fjpeg&amp;owner_uid=0&amp;tknv=v2&amp;size=1745x95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2" y="957771"/>
            <a:ext cx="4248473" cy="339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1767458"/>
      </p:ext>
    </p:extLst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20638" y="2662237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2742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3200" b="1" i="1" u="none" strike="noStrike" kern="0" cap="none" spc="0" normalizeH="0" baseline="0" noProof="0" dirty="0">
                <a:ln w="1905"/>
                <a:solidFill>
                  <a:srgbClr val="2D2D8A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alibri" pitchFamily="34" charset="0"/>
                <a:cs typeface="Calibri" pitchFamily="34" charset="0"/>
              </a:rPr>
              <a:t>Благодарю за внимание!</a:t>
            </a:r>
          </a:p>
        </p:txBody>
      </p:sp>
      <p:sp>
        <p:nvSpPr>
          <p:cNvPr id="26" name="Rectangle 3"/>
          <p:cNvSpPr>
            <a:spLocks noChangeArrowheads="1"/>
          </p:cNvSpPr>
          <p:nvPr/>
        </p:nvSpPr>
        <p:spPr bwMode="auto">
          <a:xfrm>
            <a:off x="0" y="502920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ru-RU" sz="2000" b="1" i="0" u="none" strike="noStrike" kern="0" cap="none" spc="0" normalizeH="0" baseline="0" noProof="0" dirty="0">
              <a:ln w="1905"/>
              <a:gradFill>
                <a:gsLst>
                  <a:gs pos="0">
                    <a:srgbClr val="2D2D8A">
                      <a:shade val="20000"/>
                      <a:satMod val="200000"/>
                    </a:srgbClr>
                  </a:gs>
                  <a:gs pos="78000">
                    <a:srgbClr val="2D2D8A">
                      <a:tint val="90000"/>
                      <a:shade val="89000"/>
                      <a:satMod val="220000"/>
                    </a:srgbClr>
                  </a:gs>
                  <a:gs pos="100000">
                    <a:srgbClr val="2D2D8A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7" name="Group 36"/>
          <p:cNvGrpSpPr>
            <a:grpSpLocks/>
          </p:cNvGrpSpPr>
          <p:nvPr/>
        </p:nvGrpSpPr>
        <p:grpSpPr bwMode="auto">
          <a:xfrm>
            <a:off x="0" y="260350"/>
            <a:ext cx="9144000" cy="1655763"/>
            <a:chOff x="0" y="-167"/>
            <a:chExt cx="5760" cy="1043"/>
          </a:xfrm>
        </p:grpSpPr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0" y="332"/>
              <a:ext cx="5760" cy="91"/>
            </a:xfrm>
            <a:prstGeom prst="rect">
              <a:avLst/>
            </a:prstGeom>
            <a:gradFill flip="none" rotWithShape="1">
              <a:gsLst>
                <a:gs pos="10000">
                  <a:srgbClr val="003366"/>
                </a:gs>
                <a:gs pos="90000">
                  <a:srgbClr val="0000CC"/>
                </a:gs>
              </a:gsLst>
              <a:lin ang="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endParaRPr kumimoji="1" lang="ru-RU" altLang="ru-RU" sz="1400" b="1">
                <a:latin typeface="Calibri" panose="020F0502020204030204" pitchFamily="34" charset="0"/>
              </a:endParaRPr>
            </a:p>
          </p:txBody>
        </p:sp>
        <p:sp>
          <p:nvSpPr>
            <p:cNvPr id="29" name="Rectangle 38"/>
            <p:cNvSpPr>
              <a:spLocks noChangeArrowheads="1"/>
            </p:cNvSpPr>
            <p:nvPr/>
          </p:nvSpPr>
          <p:spPr bwMode="auto">
            <a:xfrm>
              <a:off x="0" y="514"/>
              <a:ext cx="5760" cy="136"/>
            </a:xfrm>
            <a:prstGeom prst="rect">
              <a:avLst/>
            </a:prstGeom>
            <a:gradFill flip="none" rotWithShape="1">
              <a:gsLst>
                <a:gs pos="10000">
                  <a:srgbClr val="003366"/>
                </a:gs>
                <a:gs pos="90000">
                  <a:srgbClr val="0000CC"/>
                </a:gs>
              </a:gsLst>
              <a:lin ang="0" scaled="1"/>
              <a:tileRect/>
            </a:gra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0" name="Rectangle 39"/>
            <p:cNvSpPr>
              <a:spLocks noChangeArrowheads="1"/>
            </p:cNvSpPr>
            <p:nvPr/>
          </p:nvSpPr>
          <p:spPr bwMode="auto">
            <a:xfrm>
              <a:off x="0" y="423"/>
              <a:ext cx="5760" cy="91"/>
            </a:xfrm>
            <a:prstGeom prst="rect">
              <a:avLst/>
            </a:prstGeom>
            <a:solidFill>
              <a:srgbClr val="993300"/>
            </a:solidFill>
            <a:ln w="9525">
              <a:noFill/>
              <a:miter lim="800000"/>
              <a:headEnd/>
              <a:tailEnd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txBody>
            <a:bodyPr/>
            <a:lstStyle/>
            <a:p>
              <a:pPr eaLnBrk="1" hangingPunct="1">
                <a:defRPr/>
              </a:pPr>
              <a:endParaRPr kumimoji="1" lang="ru-RU" sz="1400" b="1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1" name="Text Box 40"/>
            <p:cNvSpPr txBox="1">
              <a:spLocks noChangeArrowheads="1"/>
            </p:cNvSpPr>
            <p:nvPr/>
          </p:nvSpPr>
          <p:spPr bwMode="auto">
            <a:xfrm>
              <a:off x="607" y="-167"/>
              <a:ext cx="4989" cy="3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90000"/>
                </a:lnSpc>
                <a:defRPr/>
              </a:pPr>
              <a:r>
                <a:rPr kumimoji="1" lang="ru-RU" b="1" dirty="0">
                  <a:ln w="1905"/>
                  <a:solidFill>
                    <a:srgbClr val="082FAC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alibri" pitchFamily="34" charset="0"/>
                  <a:cs typeface="Calibri" pitchFamily="34" charset="0"/>
                </a:rPr>
                <a:t>Центральное управление Федеральной службы по экологическому, технологическому и атомному надзору</a:t>
              </a:r>
            </a:p>
          </p:txBody>
        </p:sp>
        <p:pic>
          <p:nvPicPr>
            <p:cNvPr id="32" name="Picture 41" descr="fsetan_emblema200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" y="60"/>
              <a:ext cx="712" cy="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Line 2"/>
          <p:cNvSpPr>
            <a:spLocks noChangeShapeType="1"/>
          </p:cNvSpPr>
          <p:nvPr/>
        </p:nvSpPr>
        <p:spPr bwMode="auto">
          <a:xfrm flipV="1">
            <a:off x="251520" y="4515966"/>
            <a:ext cx="8632826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3EA57DD8-EE57-45F5-83D2-5B44C8984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14</a:t>
            </a:fld>
            <a:endParaRPr lang="en-US" altLang="ru-RU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2</a:t>
            </a:fld>
            <a:endParaRPr lang="en-US" alt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81388" y="920470"/>
            <a:ext cx="8198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b="1" kern="0" dirty="0">
                <a:solidFill>
                  <a:schemeClr val="accent5">
                    <a:lumMod val="50000"/>
                  </a:schemeClr>
                </a:solidFill>
              </a:rPr>
              <a:t>Государственный строительный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b="1" kern="0" dirty="0">
                <a:solidFill>
                  <a:schemeClr val="accent5">
                    <a:lumMod val="50000"/>
                  </a:schemeClr>
                </a:solidFill>
              </a:rPr>
              <a:t>надзор в Российской Федерации</a:t>
            </a:r>
            <a:endParaRPr lang="ru-RU" sz="1400" kern="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521" y="1631020"/>
            <a:ext cx="3311557" cy="5670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Региональный государственный строительный надзор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74298" y="1626074"/>
            <a:ext cx="4767304" cy="5670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Федеральный государственный строительный надзор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521" y="2705723"/>
            <a:ext cx="3311557" cy="15850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На территории Московской области –</a:t>
            </a:r>
          </a:p>
          <a:p>
            <a:pPr algn="ctr">
              <a:defRPr/>
            </a:pPr>
            <a:endParaRPr lang="ru-RU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Главное управление государственного строительного надзора Московской области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074298" y="2717496"/>
            <a:ext cx="4767304" cy="15850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Федеральная служба по экологическому, технологическому и атомному надзору;</a:t>
            </a:r>
          </a:p>
          <a:p>
            <a:pPr algn="ctr">
              <a:defRPr/>
            </a:pPr>
            <a:endParaRPr lang="ru-RU" sz="1400" dirty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иные федеральные органы исполнительной власти, уполномоченные на осуществление федерального государственного строительного надзора указом Президента Российской Федерации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1691680" y="2189378"/>
            <a:ext cx="336956" cy="5007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  <p:sp>
        <p:nvSpPr>
          <p:cNvPr id="17" name="Стрелка вниз 16"/>
          <p:cNvSpPr/>
          <p:nvPr/>
        </p:nvSpPr>
        <p:spPr>
          <a:xfrm>
            <a:off x="6289472" y="2204933"/>
            <a:ext cx="336956" cy="5007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/>
          </a:p>
        </p:txBody>
      </p:sp>
    </p:spTree>
    <p:extLst>
      <p:ext uri="{BB962C8B-B14F-4D97-AF65-F5344CB8AC3E}">
        <p14:creationId xmlns:p14="http://schemas.microsoft.com/office/powerpoint/2010/main" val="778709308"/>
      </p:ext>
    </p:extLst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3</a:t>
            </a:fld>
            <a:endParaRPr lang="en-US" alt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28040" y="1498680"/>
            <a:ext cx="8492431" cy="33815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объекты, строительство, реконструкцию которых предполагается осуществлять на территориях двух и более субъектов Российской Федерации (включая осуществляемую на территории одного субъекта Российской Федерации реконструкцию объектов, расположенных на территориях двух и более субъектов Российской Федерации);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посольств, консульств и представительств Российской Федерации за рубежом;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исключительной экономической зоне Российской Федерации;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континентальном шельфе Российской Федерации, во внутренних морских водах, в территориальном море Российской Федерации;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обороны и безопасности, иные объекты, сведения о которых составляют государственную тайну;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автомобильных дорог федерального значения;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капитального строительства инфраструктуры железнодорожного транспорта общего пользования и объекты капитального строительства инфраструктуры воздушного транспорта (в случае строительства данных объектов в рамках концессионного соглашения или иных соглашений, предусматривающих возникновение права собственности Российской Федерации на данные объекты);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культурного наследия (памятников истории и культуры) федерального значения (в случае, если при проведении работ по сохранению объекта культурного наследия федерального значения затрагиваются конструктивные и другие характеристики надежности и безопасности такого объекта);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указанные в статье 48.1 настоящего Кодекса особо опасные, технически сложные и уникальные объект;,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объекты размещения отходов, объекты обезвреживания отходов; 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105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иные объекты, определенные Правительством Российской Федерации.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7" y="947579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kern="0" dirty="0">
                <a:solidFill>
                  <a:schemeClr val="accent5">
                    <a:lumMod val="50000"/>
                  </a:schemeClr>
                </a:solidFill>
              </a:rPr>
              <a:t>Федеральный государственный строительный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kern="0" dirty="0">
                <a:solidFill>
                  <a:schemeClr val="accent5">
                    <a:lumMod val="50000"/>
                  </a:schemeClr>
                </a:solidFill>
              </a:rPr>
              <a:t>надзор осуществляется при строительстве и реконструкции следующих объектов:</a:t>
            </a:r>
            <a:endParaRPr lang="ru-RU" sz="1400" kern="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928169"/>
      </p:ext>
    </p:extLst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4</a:t>
            </a:fld>
            <a:endParaRPr lang="en-US" alt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957575"/>
            <a:ext cx="7577460" cy="38096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Выноска 1 8"/>
          <p:cNvSpPr/>
          <p:nvPr/>
        </p:nvSpPr>
        <p:spPr>
          <a:xfrm>
            <a:off x="1329721" y="1137144"/>
            <a:ext cx="1943113" cy="436268"/>
          </a:xfrm>
          <a:prstGeom prst="borderCallout1">
            <a:avLst>
              <a:gd name="adj1" fmla="val 100522"/>
              <a:gd name="adj2" fmla="val 49719"/>
              <a:gd name="adj3" fmla="val 282624"/>
              <a:gd name="adj4" fmla="val 59448"/>
            </a:avLst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Тверская область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объектов</a:t>
            </a:r>
          </a:p>
        </p:txBody>
      </p:sp>
      <p:sp>
        <p:nvSpPr>
          <p:cNvPr id="11" name="Выноска 1 10"/>
          <p:cNvSpPr/>
          <p:nvPr/>
        </p:nvSpPr>
        <p:spPr>
          <a:xfrm>
            <a:off x="3567502" y="1141890"/>
            <a:ext cx="1902937" cy="436268"/>
          </a:xfrm>
          <a:prstGeom prst="borderCallout1">
            <a:avLst>
              <a:gd name="adj1" fmla="val 101258"/>
              <a:gd name="adj2" fmla="val 49719"/>
              <a:gd name="adj3" fmla="val 364977"/>
              <a:gd name="adj4" fmla="val 53679"/>
            </a:avLst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Ярославская область</a:t>
            </a:r>
          </a:p>
          <a:p>
            <a:pPr algn="ctr"/>
            <a:r>
              <a:rPr lang="ru-RU" sz="12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объектов</a:t>
            </a:r>
          </a:p>
          <a:p>
            <a:pPr algn="ctr"/>
            <a:endParaRPr lang="ru-RU" sz="12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Выноска 1 13"/>
          <p:cNvSpPr/>
          <p:nvPr/>
        </p:nvSpPr>
        <p:spPr>
          <a:xfrm>
            <a:off x="5755933" y="1141890"/>
            <a:ext cx="1943113" cy="458701"/>
          </a:xfrm>
          <a:prstGeom prst="borderCallout1">
            <a:avLst>
              <a:gd name="adj1" fmla="val 101258"/>
              <a:gd name="adj2" fmla="val 51321"/>
              <a:gd name="adj3" fmla="val 394389"/>
              <a:gd name="adj4" fmla="val 14576"/>
            </a:avLst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C42F1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Костромская</a:t>
            </a: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область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kern="0" dirty="0">
                <a:solidFill>
                  <a:srgbClr val="C42F1A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объектов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C42F1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Выноска 1 14"/>
          <p:cNvSpPr/>
          <p:nvPr/>
        </p:nvSpPr>
        <p:spPr>
          <a:xfrm>
            <a:off x="967929" y="4102867"/>
            <a:ext cx="1943113" cy="400047"/>
          </a:xfrm>
          <a:prstGeom prst="borderCallout1">
            <a:avLst>
              <a:gd name="adj1" fmla="val -14"/>
              <a:gd name="adj2" fmla="val 54526"/>
              <a:gd name="adj3" fmla="val -287964"/>
              <a:gd name="adj4" fmla="val 101756"/>
            </a:avLst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C42F1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Московская область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264 </a:t>
            </a:r>
            <a:r>
              <a:rPr lang="ru-RU" sz="1200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C42F1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Выноска 1 15"/>
          <p:cNvSpPr/>
          <p:nvPr/>
        </p:nvSpPr>
        <p:spPr>
          <a:xfrm>
            <a:off x="3428733" y="4212951"/>
            <a:ext cx="1943113" cy="460824"/>
          </a:xfrm>
          <a:prstGeom prst="borderCallout1">
            <a:avLst>
              <a:gd name="adj1" fmla="val -14"/>
              <a:gd name="adj2" fmla="val 54526"/>
              <a:gd name="adj3" fmla="val -116113"/>
              <a:gd name="adj4" fmla="val 40859"/>
            </a:avLst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C42F1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Владимирская область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объектов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C42F1A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Выноска 1 16"/>
          <p:cNvSpPr/>
          <p:nvPr/>
        </p:nvSpPr>
        <p:spPr>
          <a:xfrm>
            <a:off x="5662085" y="4107613"/>
            <a:ext cx="1943113" cy="390554"/>
          </a:xfrm>
          <a:prstGeom prst="borderCallout1">
            <a:avLst>
              <a:gd name="adj1" fmla="val -14"/>
              <a:gd name="adj2" fmla="val 54526"/>
              <a:gd name="adj3" fmla="val -204742"/>
              <a:gd name="adj4" fmla="val -8550"/>
            </a:avLst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Ивановская область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kern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объектов</a:t>
            </a:r>
          </a:p>
        </p:txBody>
      </p:sp>
    </p:spTree>
    <p:extLst>
      <p:ext uri="{BB962C8B-B14F-4D97-AF65-F5344CB8AC3E}">
        <p14:creationId xmlns:p14="http://schemas.microsoft.com/office/powerpoint/2010/main" val="1163170954"/>
      </p:ext>
    </p:extLst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5</a:t>
            </a:fld>
            <a:endParaRPr lang="en-US" altLang="ru-RU" dirty="0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223501946"/>
              </p:ext>
            </p:extLst>
          </p:nvPr>
        </p:nvGraphicFramePr>
        <p:xfrm>
          <a:off x="395536" y="836713"/>
          <a:ext cx="2520279" cy="4204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920316222"/>
              </p:ext>
            </p:extLst>
          </p:nvPr>
        </p:nvGraphicFramePr>
        <p:xfrm>
          <a:off x="2987824" y="927253"/>
          <a:ext cx="2520279" cy="4204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3819638796"/>
              </p:ext>
            </p:extLst>
          </p:nvPr>
        </p:nvGraphicFramePr>
        <p:xfrm>
          <a:off x="5724128" y="927253"/>
          <a:ext cx="2592288" cy="4204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1374810"/>
      </p:ext>
    </p:extLst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6</a:t>
            </a:fld>
            <a:endParaRPr lang="en-US" altLang="ru-RU" dirty="0"/>
          </a:p>
        </p:txBody>
      </p:sp>
      <p:graphicFrame>
        <p:nvGraphicFramePr>
          <p:cNvPr id="11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6766166"/>
              </p:ext>
            </p:extLst>
          </p:nvPr>
        </p:nvGraphicFramePr>
        <p:xfrm>
          <a:off x="251521" y="1003925"/>
          <a:ext cx="6048672" cy="4053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229041" y="1923678"/>
            <a:ext cx="2736304" cy="2353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900" spc="-3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– </a:t>
            </a:r>
            <a:r>
              <a:rPr lang="ru-RU" sz="900" spc="-30" dirty="0">
                <a:solidFill>
                  <a:srgbClr val="000000"/>
                </a:solidFill>
                <a:ea typeface="Times New Roman" panose="02020603050405020304" pitchFamily="18" charset="0"/>
              </a:rPr>
              <a:t>нарушения требований проектной документации;</a:t>
            </a:r>
            <a:endParaRPr lang="ru-RU" sz="9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900" spc="-3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– </a:t>
            </a:r>
            <a:r>
              <a:rPr lang="ru-RU" sz="900" spc="-30" dirty="0">
                <a:solidFill>
                  <a:srgbClr val="000000"/>
                </a:solidFill>
                <a:ea typeface="Times New Roman" panose="02020603050405020304" pitchFamily="18" charset="0"/>
              </a:rPr>
              <a:t>нарушения требований технических регламентов;</a:t>
            </a:r>
            <a:endParaRPr lang="ru-RU" sz="9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900" spc="-3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– </a:t>
            </a:r>
            <a:r>
              <a:rPr lang="ru-RU" sz="900" spc="-30" dirty="0">
                <a:solidFill>
                  <a:srgbClr val="000000"/>
                </a:solidFill>
                <a:ea typeface="Times New Roman" panose="02020603050405020304" pitchFamily="18" charset="0"/>
              </a:rPr>
              <a:t>нарушения установленного порядка строительства;</a:t>
            </a:r>
            <a:endParaRPr lang="ru-RU" sz="9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900" spc="-3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– </a:t>
            </a:r>
            <a:r>
              <a:rPr lang="ru-RU" sz="900" spc="-30" dirty="0">
                <a:solidFill>
                  <a:srgbClr val="000000"/>
                </a:solidFill>
                <a:ea typeface="Times New Roman" panose="02020603050405020304" pitchFamily="18" charset="0"/>
              </a:rPr>
              <a:t>нарушения требований к ведению исполнительной документации;</a:t>
            </a:r>
            <a:endParaRPr lang="ru-RU" sz="9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900" spc="-3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– </a:t>
            </a:r>
            <a:r>
              <a:rPr lang="ru-RU" sz="900" spc="-30" dirty="0">
                <a:solidFill>
                  <a:srgbClr val="000000"/>
                </a:solidFill>
                <a:ea typeface="Times New Roman" panose="02020603050405020304" pitchFamily="18" charset="0"/>
              </a:rPr>
              <a:t>нарушения требований в области охраны окружающей среды;</a:t>
            </a:r>
            <a:endParaRPr lang="ru-RU" sz="9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900" spc="-3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– </a:t>
            </a:r>
            <a:r>
              <a:rPr lang="ru-RU" sz="900" spc="-30" dirty="0">
                <a:solidFill>
                  <a:srgbClr val="000000"/>
                </a:solidFill>
                <a:ea typeface="Times New Roman" panose="02020603050405020304" pitchFamily="18" charset="0"/>
              </a:rPr>
              <a:t>нарушения санитарно-эпидемиологических требований;</a:t>
            </a:r>
            <a:endParaRPr lang="ru-RU" sz="900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900" spc="-3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– </a:t>
            </a:r>
            <a:r>
              <a:rPr lang="ru-RU" sz="900" spc="-30" dirty="0">
                <a:solidFill>
                  <a:srgbClr val="000000"/>
                </a:solidFill>
                <a:ea typeface="Times New Roman" panose="02020603050405020304" pitchFamily="18" charset="0"/>
              </a:rPr>
              <a:t>нарушения требований пожарной безопасности.</a:t>
            </a:r>
            <a:endParaRPr lang="ru-RU" sz="900" dirty="0">
              <a:solidFill>
                <a:srgbClr val="000000"/>
              </a:solidFill>
              <a:effectLst/>
              <a:latin typeface="Arial Unicode MS" panose="020B0604020202020204" pitchFamily="34" charset="-128"/>
              <a:ea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6749081"/>
      </p:ext>
    </p:extLst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7</a:t>
            </a:fld>
            <a:endParaRPr lang="en-US" altLang="ru-RU" dirty="0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64467426"/>
              </p:ext>
            </p:extLst>
          </p:nvPr>
        </p:nvGraphicFramePr>
        <p:xfrm>
          <a:off x="107504" y="1077886"/>
          <a:ext cx="4968552" cy="3930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388797925"/>
              </p:ext>
            </p:extLst>
          </p:nvPr>
        </p:nvGraphicFramePr>
        <p:xfrm>
          <a:off x="5004049" y="915566"/>
          <a:ext cx="3883918" cy="40181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13972277"/>
      </p:ext>
    </p:extLst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8</a:t>
            </a:fld>
            <a:endParaRPr lang="en-US" alt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5" y="1061827"/>
            <a:ext cx="634679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kern="0" dirty="0" smtClean="0"/>
              <a:t>Организация работы отдела в условиях пандемии</a:t>
            </a:r>
            <a:endParaRPr lang="ru-RU" sz="2000" kern="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91528" y="1501684"/>
            <a:ext cx="867296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задачей 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отдела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было продолжать осуществление 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Государственного строительного </a:t>
            </a:r>
            <a:br>
              <a:rPr lang="ru-RU" sz="1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надзора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строительством, 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допустив распространения новой </a:t>
            </a:r>
            <a:r>
              <a:rPr lang="ru-RU" sz="1400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коронавирусной</a:t>
            </a:r>
            <a:r>
              <a:rPr lang="ru-RU" sz="1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инфекции среди сотрудников Управления и членов их семей.</a:t>
            </a:r>
          </a:p>
          <a:p>
            <a:r>
              <a:rPr lang="ru-RU" sz="1400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Постановлением Правительства Российской Федерации от 3 апреля 2020 г. № 438 «Об особенностях осуществления в 2020 году государственного контроля (надзора), муниципального контроля и о внесении изменения в пункт 7 Правил подготовки органами государственного контроля (надзора) и органами муниципального контроля ежегодных планов проведения плановых проверок юридических лиц и индивидуальных предпринимателей» в редакции постановления Правительства Российской Федерации от 22 апреля 2020 г. № 557 «О внесении изменений в некоторые акты Правительства Российской Федерации в части установления особенностей осуществления контрольно-надзорной и разрешительной деятельности в 2020 году» определены особенности осуществления контрольно-надзорной деятельности на период до 31 декабря 2020 г. </a:t>
            </a:r>
          </a:p>
        </p:txBody>
      </p:sp>
    </p:spTree>
    <p:extLst>
      <p:ext uri="{BB962C8B-B14F-4D97-AF65-F5344CB8AC3E}">
        <p14:creationId xmlns:p14="http://schemas.microsoft.com/office/powerpoint/2010/main" val="3935701589"/>
      </p:ext>
    </p:extLst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22225" y="2650333"/>
            <a:ext cx="9144000" cy="380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102361" tIns="51180" rIns="102361" bIns="51180">
            <a:spAutoFit/>
          </a:bodyPr>
          <a:lstStyle/>
          <a:p>
            <a:pPr algn="ctr">
              <a:defRPr/>
            </a:pPr>
            <a:endParaRPr lang="ru-RU" b="0" i="1" dirty="0">
              <a:solidFill>
                <a:schemeClr val="bg2"/>
              </a:solidFill>
            </a:endParaRPr>
          </a:p>
        </p:txBody>
      </p:sp>
      <p:sp>
        <p:nvSpPr>
          <p:cNvPr id="10" name="Line 2"/>
          <p:cNvSpPr>
            <a:spLocks noChangeShapeType="1"/>
          </p:cNvSpPr>
          <p:nvPr/>
        </p:nvSpPr>
        <p:spPr bwMode="auto">
          <a:xfrm flipV="1">
            <a:off x="0" y="836712"/>
            <a:ext cx="9143999" cy="0"/>
          </a:xfrm>
          <a:prstGeom prst="lin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/>
          </a:sp3d>
        </p:spPr>
        <p:txBody>
          <a:bodyPr wrap="none" anchor="ctr"/>
          <a:lstStyle/>
          <a:p>
            <a:pPr eaLnBrk="1" hangingPunct="1">
              <a:defRPr/>
            </a:pPr>
            <a:endParaRPr lang="ru-RU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967929" y="118941"/>
            <a:ext cx="792003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kumimoji="1" lang="ru-RU" b="1" dirty="0">
                <a:ln w="1905"/>
                <a:solidFill>
                  <a:srgbClr val="082FA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Центральное управление Федеральной службы по экологическому, технологическому и атомному надзору</a:t>
            </a:r>
          </a:p>
        </p:txBody>
      </p:sp>
      <p:pic>
        <p:nvPicPr>
          <p:cNvPr id="13" name="Picture 41" descr="fsetan_emblema2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8941"/>
            <a:ext cx="576064" cy="5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xmlns="" id="{8D267802-ED5B-4E61-9B33-EAD037AD7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506538" cy="273844"/>
          </a:xfrm>
        </p:spPr>
        <p:txBody>
          <a:bodyPr/>
          <a:lstStyle/>
          <a:p>
            <a:pPr>
              <a:defRPr/>
            </a:pPr>
            <a:fld id="{784A5D9A-21BC-47A8-AE91-E26E7FC902E8}" type="slidenum">
              <a:rPr lang="en-US" altLang="ru-RU" smtClean="0"/>
              <a:pPr>
                <a:defRPr/>
              </a:pPr>
              <a:t>9</a:t>
            </a:fld>
            <a:endParaRPr lang="en-US" altLang="ru-RU" dirty="0"/>
          </a:p>
        </p:txBody>
      </p:sp>
      <p:sp>
        <p:nvSpPr>
          <p:cNvPr id="14" name="Название 1"/>
          <p:cNvSpPr>
            <a:spLocks noGrp="1"/>
          </p:cNvSpPr>
          <p:nvPr>
            <p:ph type="title"/>
          </p:nvPr>
        </p:nvSpPr>
        <p:spPr>
          <a:xfrm>
            <a:off x="251521" y="854445"/>
            <a:ext cx="8308975" cy="513158"/>
          </a:xfrm>
        </p:spPr>
        <p:txBody>
          <a:bodyPr/>
          <a:lstStyle/>
          <a:p>
            <a:pPr algn="ctr">
              <a:defRPr/>
            </a:pP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Законченные строительством объекты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403493"/>
            <a:ext cx="4498663" cy="3373997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1279463"/>
            <a:ext cx="3492687" cy="2619515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4979480" y="4096789"/>
            <a:ext cx="3408944" cy="772369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accent5">
                    <a:lumMod val="50000"/>
                  </a:schemeClr>
                </a:solidFill>
              </a:rPr>
              <a:t>"Реконструкция и развитие аэродрома Международного аэропорта Шереметьево. Реконструкция ВПП-1"</a:t>
            </a:r>
          </a:p>
        </p:txBody>
      </p:sp>
    </p:spTree>
    <p:extLst>
      <p:ext uri="{BB962C8B-B14F-4D97-AF65-F5344CB8AC3E}">
        <p14:creationId xmlns:p14="http://schemas.microsoft.com/office/powerpoint/2010/main" val="1554148629"/>
      </p:ext>
    </p:extLst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49033</TotalTime>
  <Words>687</Words>
  <Application>Microsoft Office PowerPoint</Application>
  <PresentationFormat>Экран (16:9)</PresentationFormat>
  <Paragraphs>106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 Unicode MS</vt:lpstr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Законченные строительством объекты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ГГТН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Копылов</dc:creator>
  <cp:lastModifiedBy>Дмитрий</cp:lastModifiedBy>
  <cp:revision>3406</cp:revision>
  <cp:lastPrinted>2019-06-20T15:32:15Z</cp:lastPrinted>
  <dcterms:created xsi:type="dcterms:W3CDTF">2000-02-02T11:29:10Z</dcterms:created>
  <dcterms:modified xsi:type="dcterms:W3CDTF">2021-01-12T15:48:40Z</dcterms:modified>
</cp:coreProperties>
</file>