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drawings/drawing2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3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6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4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8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9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0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5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21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2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18"/>
  </p:notesMasterIdLst>
  <p:handoutMasterIdLst>
    <p:handoutMasterId r:id="rId19"/>
  </p:handoutMasterIdLst>
  <p:sldIdLst>
    <p:sldId id="765" r:id="rId2"/>
    <p:sldId id="991" r:id="rId3"/>
    <p:sldId id="1005" r:id="rId4"/>
    <p:sldId id="995" r:id="rId5"/>
    <p:sldId id="996" r:id="rId6"/>
    <p:sldId id="998" r:id="rId7"/>
    <p:sldId id="999" r:id="rId8"/>
    <p:sldId id="1010" r:id="rId9"/>
    <p:sldId id="918" r:id="rId10"/>
    <p:sldId id="994" r:id="rId11"/>
    <p:sldId id="1001" r:id="rId12"/>
    <p:sldId id="1008" r:id="rId13"/>
    <p:sldId id="1006" r:id="rId14"/>
    <p:sldId id="1011" r:id="rId15"/>
    <p:sldId id="1007" r:id="rId16"/>
    <p:sldId id="836" r:id="rId17"/>
  </p:sldIdLst>
  <p:sldSz cx="9144000" cy="6858000" type="screen4x3"/>
  <p:notesSz cx="6810375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EAD5"/>
    <a:srgbClr val="082FAC"/>
    <a:srgbClr val="0000FF"/>
    <a:srgbClr val="EDFCFD"/>
    <a:srgbClr val="0099FF"/>
    <a:srgbClr val="00B050"/>
    <a:srgbClr val="DCEFF0"/>
    <a:srgbClr val="BBE0E3"/>
    <a:srgbClr val="EDEFE5"/>
    <a:srgbClr val="FFF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98" autoAdjust="0"/>
    <p:restoredTop sz="99868" autoAdjust="0"/>
  </p:normalViewPr>
  <p:slideViewPr>
    <p:cSldViewPr>
      <p:cViewPr varScale="1">
        <p:scale>
          <a:sx n="116" d="100"/>
          <a:sy n="116" d="100"/>
        </p:scale>
        <p:origin x="1194" y="13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33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6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7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8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9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0.xlsx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5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1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2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69514092854693E-2"/>
          <c:y val="0.18463108952785051"/>
          <c:w val="0.83887937174158367"/>
          <c:h val="0.6640771452770367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категории риска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bg2"/>
              </a:solidFill>
              <a:ln w="25400">
                <a:solidFill>
                  <a:schemeClr val="tx2">
                    <a:lumMod val="50000"/>
                    <a:lumOff val="50000"/>
                  </a:schemeClr>
                </a:solidFill>
              </a:ln>
              <a:effectLst/>
              <a:sp3d contourW="25400">
                <a:contourClr>
                  <a:schemeClr val="tx2">
                    <a:lumMod val="50000"/>
                    <a:lumOff val="50000"/>
                  </a:schemeClr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3"/>
              <c:layout>
                <c:manualLayout>
                  <c:x val="8.9367887753079675E-2"/>
                  <c:y val="-0.271825974389065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Высокая</c:v>
                </c:pt>
                <c:pt idx="1">
                  <c:v>Значительная</c:v>
                </c:pt>
                <c:pt idx="2">
                  <c:v>Средняя</c:v>
                </c:pt>
                <c:pt idx="3">
                  <c:v>Умеренная</c:v>
                </c:pt>
                <c:pt idx="4">
                  <c:v>Низкая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165</c:v>
                </c:pt>
                <c:pt idx="1">
                  <c:v>178</c:v>
                </c:pt>
                <c:pt idx="2">
                  <c:v>476</c:v>
                </c:pt>
                <c:pt idx="3">
                  <c:v>5580</c:v>
                </c:pt>
                <c:pt idx="4">
                  <c:v>543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673152245958422"/>
          <c:y val="0.89414092005304968"/>
          <c:w val="0.66226210417598286"/>
          <c:h val="6.78541273191867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Административный штраф 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3021124433467502"/>
          <c:y val="1.9119696072106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7754560"/>
        <c:axId val="347756520"/>
        <c:axId val="0"/>
      </c:bar3DChart>
      <c:catAx>
        <c:axId val="347754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7756520"/>
        <c:crosses val="autoZero"/>
        <c:auto val="1"/>
        <c:lblAlgn val="ctr"/>
        <c:lblOffset val="100"/>
        <c:noMultiLvlLbl val="0"/>
      </c:catAx>
      <c:valAx>
        <c:axId val="347756520"/>
        <c:scaling>
          <c:orientation val="minMax"/>
          <c:max val="25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347754560"/>
        <c:crosses val="autoZero"/>
        <c:crossBetween val="between"/>
        <c:majorUnit val="5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Предупреждения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3021124433467502"/>
          <c:y val="1.9119696072106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Предупрежедния 39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Предупрежедния 39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7757304"/>
        <c:axId val="347750248"/>
        <c:axId val="0"/>
      </c:bar3DChart>
      <c:catAx>
        <c:axId val="347757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7750248"/>
        <c:crosses val="autoZero"/>
        <c:auto val="1"/>
        <c:lblAlgn val="ctr"/>
        <c:lblOffset val="100"/>
        <c:noMultiLvlLbl val="0"/>
      </c:catAx>
      <c:valAx>
        <c:axId val="347750248"/>
        <c:scaling>
          <c:orientation val="minMax"/>
          <c:max val="9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347757304"/>
        <c:crosses val="autoZero"/>
        <c:crossBetween val="between"/>
        <c:majorUnit val="1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взысканных</c:v>
                </c:pt>
                <c:pt idx="1">
                  <c:v>наложенных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1248</c:v>
                </c:pt>
                <c:pt idx="1">
                  <c:v>1305.5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3684138937834099E-3"/>
                  <c:y val="6.322470371150605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0183011856419"/>
                      <c:h val="8.5659017649169361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взысканных</c:v>
                </c:pt>
                <c:pt idx="1">
                  <c:v>наложенных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1517</c:v>
                </c:pt>
                <c:pt idx="1">
                  <c:v>871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7751424"/>
        <c:axId val="347755736"/>
        <c:axId val="0"/>
      </c:bar3DChart>
      <c:catAx>
        <c:axId val="347751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7755736"/>
        <c:crosses val="autoZero"/>
        <c:auto val="1"/>
        <c:lblAlgn val="ctr"/>
        <c:lblOffset val="100"/>
        <c:noMultiLvlLbl val="0"/>
      </c:catAx>
      <c:valAx>
        <c:axId val="347755736"/>
        <c:scaling>
          <c:orientation val="minMax"/>
          <c:max val="152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347751424"/>
        <c:crosses val="autoZero"/>
        <c:crossBetween val="between"/>
        <c:majorUnit val="10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96098408588038"/>
          <c:y val="0.93059367277509708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927813655810498"/>
          <c:y val="0.30536847395110739"/>
          <c:w val="0.63409479143719538"/>
          <c:h val="0.386427212899533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12700">
              <a:solidFill>
                <a:srgbClr val="00009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1D-4618-ADEA-9AD81426063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rgbClr val="DCEFF0"/>
            </a:solidFill>
            <a:ln w="12700">
              <a:solidFill>
                <a:srgbClr val="5AD3E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2.3914480311980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71D-4618-ADEA-9AD81426063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71D-4618-ADEA-9AD81426063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082FAC"/>
            </a:solidFill>
            <a:ln w="12700">
              <a:solidFill>
                <a:srgbClr val="3308EA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71D-4618-ADEA-9AD81426063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2023-2024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756128"/>
        <c:axId val="347751816"/>
      </c:barChart>
      <c:catAx>
        <c:axId val="347756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7751816"/>
        <c:crosses val="autoZero"/>
        <c:auto val="1"/>
        <c:lblAlgn val="ctr"/>
        <c:lblOffset val="100"/>
        <c:noMultiLvlLbl val="0"/>
      </c:catAx>
      <c:valAx>
        <c:axId val="34775181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347756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7704543434320031E-2"/>
          <c:y val="0.30853853533738407"/>
          <c:w val="0.13047663822900332"/>
          <c:h val="0.57271797386497281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 муниципальных образований Московской области к ОЗП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2023-2024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1121578883911599"/>
          <c:y val="1.595624709590727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Готовность муниципальных образований Московской области к ОЗП 2017-2018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332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DD-467A-8FE6-8354FC3571D8}"/>
              </c:ext>
            </c:extLst>
          </c:dPt>
          <c:dPt>
            <c:idx val="1"/>
            <c:bubble3D val="0"/>
            <c:spPr>
              <a:solidFill>
                <a:srgbClr val="000099"/>
              </a:solidFill>
              <a:ln w="25332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DD-467A-8FE6-8354FC3571D8}"/>
              </c:ext>
            </c:extLst>
          </c:dPt>
          <c:dLbls>
            <c:dLbl>
              <c:idx val="0"/>
              <c:layout>
                <c:manualLayout>
                  <c:x val="0.10251275585788648"/>
                  <c:y val="-3.1133594334227879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57(95%)</a:t>
                    </a:r>
                    <a:endParaRPr lang="en-US" sz="1396" b="1" i="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8DD-467A-8FE6-8354FC3571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98886092747959E-3"/>
                  <c:y val="-2.1738567595251716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 (5%)</a:t>
                    </a:r>
                    <a:endParaRPr lang="en-US" sz="1396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8DD-467A-8FE6-8354FC3571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Получившие паспорта</c:v>
                </c:pt>
                <c:pt idx="1">
                  <c:v>Не получившие паспорта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57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DD-467A-8FE6-8354FC357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32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94735784376244E-2"/>
          <c:y val="0.20507444376604619"/>
          <c:w val="0.63409479143719538"/>
          <c:h val="0.499075019760362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12700">
              <a:solidFill>
                <a:srgbClr val="00009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Московская область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2B-4923-A59B-9BAFF19A6FB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rgbClr val="5AD3E0"/>
            </a:solidFill>
            <a:ln w="12700">
              <a:solidFill>
                <a:srgbClr val="5AD3E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DCEFF0"/>
              </a:solidFill>
              <a:ln w="12700">
                <a:solidFill>
                  <a:srgbClr val="5AD3E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A2B-4923-A59B-9BAFF19A6FB6}"/>
              </c:ext>
            </c:extLst>
          </c:dPt>
          <c:dLbls>
            <c:dLbl>
              <c:idx val="0"/>
              <c:layout>
                <c:manualLayout>
                  <c:x val="0"/>
                  <c:y val="-2.3914480311980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A2B-4923-A59B-9BAFF19A6F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Московская область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2B-4923-A59B-9BAFF19A6FB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082FAC"/>
            </a:solidFill>
            <a:ln w="12700">
              <a:solidFill>
                <a:srgbClr val="3308EA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Московская область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2B-4923-A59B-9BAFF19A6FB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2023-2024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Московская область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7751032"/>
        <c:axId val="347752992"/>
      </c:barChart>
      <c:catAx>
        <c:axId val="347751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47752992"/>
        <c:crosses val="autoZero"/>
        <c:auto val="1"/>
        <c:lblAlgn val="ctr"/>
        <c:lblOffset val="100"/>
        <c:noMultiLvlLbl val="0"/>
      </c:catAx>
      <c:valAx>
        <c:axId val="3477529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347751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498257950816821"/>
          <c:y val="0.24526788991188578"/>
          <c:w val="0.28001049287527974"/>
          <c:h val="0.33790296218295673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209</c:v>
                </c:pt>
                <c:pt idx="1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7207797017262571E-2"/>
                  <c:y val="-4.0105245954958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300257643330638E-2"/>
                      <c:h val="9.4593756893356459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201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5513624"/>
        <c:axId val="285517544"/>
        <c:axId val="0"/>
      </c:bar3DChart>
      <c:catAx>
        <c:axId val="2855136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5517544"/>
        <c:crosses val="autoZero"/>
        <c:auto val="1"/>
        <c:lblAlgn val="ctr"/>
        <c:lblOffset val="100"/>
        <c:noMultiLvlLbl val="0"/>
      </c:catAx>
      <c:valAx>
        <c:axId val="285517544"/>
        <c:scaling>
          <c:orientation val="minMax"/>
          <c:max val="21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5513624"/>
        <c:crosses val="autoZero"/>
        <c:crossBetween val="between"/>
        <c:majorUnit val="10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486866538638566"/>
          <c:y val="0.93668043435332649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801515726436644"/>
          <c:y val="7.8644930432659674E-2"/>
          <c:w val="0.87198484273563359"/>
          <c:h val="0.86203433064377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Заявлений</c:v>
                </c:pt>
                <c:pt idx="1">
                  <c:v>отказов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304</c:v>
                </c:pt>
                <c:pt idx="1">
                  <c:v>139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6178972790107441E-2"/>
                  <c:y val="-5.5074673539250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058750578725301"/>
                      <c:h val="6.4655036458383955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Заявлений</c:v>
                </c:pt>
                <c:pt idx="1">
                  <c:v>отказов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281</c:v>
                </c:pt>
                <c:pt idx="1">
                  <c:v>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5512840"/>
        <c:axId val="285514408"/>
        <c:axId val="0"/>
      </c:bar3DChart>
      <c:catAx>
        <c:axId val="2855128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5514408"/>
        <c:crosses val="autoZero"/>
        <c:auto val="1"/>
        <c:lblAlgn val="ctr"/>
        <c:lblOffset val="100"/>
        <c:noMultiLvlLbl val="0"/>
      </c:catAx>
      <c:valAx>
        <c:axId val="285514408"/>
        <c:scaling>
          <c:orientation val="minMax"/>
          <c:max val="31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5512840"/>
        <c:crosses val="autoZero"/>
        <c:crossBetween val="between"/>
        <c:majorUnit val="10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684334801033906E-2"/>
          <c:y val="0.92045874680835182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801515726436644"/>
          <c:y val="7.8644930432659674E-2"/>
          <c:w val="0.87198484273563359"/>
          <c:h val="0.86203433064377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Московская область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10924</c:v>
                </c:pt>
                <c:pt idx="1">
                  <c:v>14459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ЦУ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25281</c:v>
                </c:pt>
                <c:pt idx="1">
                  <c:v>33018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8560432"/>
        <c:axId val="358561608"/>
        <c:axId val="0"/>
      </c:bar3DChart>
      <c:catAx>
        <c:axId val="358560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58561608"/>
        <c:crosses val="autoZero"/>
        <c:auto val="1"/>
        <c:lblAlgn val="ctr"/>
        <c:lblOffset val="100"/>
        <c:noMultiLvlLbl val="0"/>
      </c:catAx>
      <c:valAx>
        <c:axId val="358561608"/>
        <c:scaling>
          <c:orientation val="minMax"/>
          <c:max val="3305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358560432"/>
        <c:crosses val="autoZero"/>
        <c:crossBetween val="between"/>
        <c:majorUnit val="500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684334801033906E-2"/>
          <c:y val="0.92045874680835182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80158777532382"/>
          <c:y val="0.17761360870343834"/>
          <c:w val="0.87161623689862799"/>
          <c:h val="0.42988722742129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 тяжелым исходом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B1-43C8-8FCA-C2CF9B1AB04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 смертельным исходом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  <c:pt idx="7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5B1-43C8-8FCA-C2CF9B1AB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8391120"/>
        <c:axId val="348385240"/>
      </c:barChart>
      <c:catAx>
        <c:axId val="34839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8385240"/>
        <c:crosses val="autoZero"/>
        <c:auto val="1"/>
        <c:lblAlgn val="ctr"/>
        <c:lblOffset val="100"/>
        <c:noMultiLvlLbl val="0"/>
      </c:catAx>
      <c:valAx>
        <c:axId val="348385240"/>
        <c:scaling>
          <c:orientation val="minMax"/>
          <c:max val="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839112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760375460720942E-2"/>
          <c:y val="0.74736418175758246"/>
          <c:w val="0.89887074274445788"/>
          <c:h val="7.5431943262906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Плановые проверки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410806390891"/>
          <c:y val="0.19017649085328292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3579064"/>
        <c:axId val="283581416"/>
        <c:axId val="0"/>
      </c:bar3DChart>
      <c:catAx>
        <c:axId val="2835790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3581416"/>
        <c:crosses val="autoZero"/>
        <c:auto val="1"/>
        <c:lblAlgn val="ctr"/>
        <c:lblOffset val="100"/>
        <c:noMultiLvlLbl val="0"/>
      </c:catAx>
      <c:valAx>
        <c:axId val="283581416"/>
        <c:scaling>
          <c:orientation val="minMax"/>
          <c:max val="55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357906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80158777532382"/>
          <c:y val="0.17761360870343834"/>
          <c:w val="0.87161623689862799"/>
          <c:h val="0.42988722742129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Аварии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B1-43C8-8FCA-C2CF9B1AB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8387200"/>
        <c:axId val="348388376"/>
      </c:barChart>
      <c:catAx>
        <c:axId val="34838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8388376"/>
        <c:crosses val="autoZero"/>
        <c:auto val="1"/>
        <c:lblAlgn val="ctr"/>
        <c:lblOffset val="100"/>
        <c:noMultiLvlLbl val="0"/>
      </c:catAx>
      <c:valAx>
        <c:axId val="348388376"/>
        <c:scaling>
          <c:orientation val="minMax"/>
          <c:max val="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838720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760375460720942E-2"/>
          <c:y val="0.74736418175758246"/>
          <c:w val="0.89887074274445788"/>
          <c:h val="7.54319432629062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Объявлено предостережений</a:t>
            </a:r>
          </a:p>
          <a:p>
            <a:pPr algn="ctr" rtl="0">
              <a:defRPr lang="ru-RU" sz="1600" spc="0" dirty="0" smtClean="0">
                <a:solidFill>
                  <a:schemeClr val="accent6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pP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410806390891"/>
          <c:y val="0.19017649085328292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предостережения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предостережения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8384064"/>
        <c:axId val="348384456"/>
        <c:axId val="0"/>
      </c:bar3DChart>
      <c:catAx>
        <c:axId val="3483840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8384456"/>
        <c:crosses val="autoZero"/>
        <c:auto val="1"/>
        <c:lblAlgn val="ctr"/>
        <c:lblOffset val="100"/>
        <c:noMultiLvlLbl val="0"/>
      </c:catAx>
      <c:valAx>
        <c:axId val="348384456"/>
        <c:scaling>
          <c:orientation val="minMax"/>
          <c:max val="52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348384064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Информирование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410806390891"/>
          <c:y val="0.19017649085328292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Информирование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3431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Информирование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9428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8564744"/>
        <c:axId val="358562392"/>
        <c:axId val="0"/>
      </c:bar3DChart>
      <c:catAx>
        <c:axId val="3585647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58562392"/>
        <c:crosses val="autoZero"/>
        <c:auto val="1"/>
        <c:lblAlgn val="ctr"/>
        <c:lblOffset val="100"/>
        <c:noMultiLvlLbl val="0"/>
      </c:catAx>
      <c:valAx>
        <c:axId val="358562392"/>
        <c:scaling>
          <c:orientation val="minMax"/>
          <c:max val="95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35856474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Результативность проверок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11.99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3581024"/>
        <c:axId val="283581808"/>
        <c:axId val="0"/>
      </c:bar3DChart>
      <c:catAx>
        <c:axId val="2835810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3581808"/>
        <c:crosses val="autoZero"/>
        <c:auto val="1"/>
        <c:lblAlgn val="ctr"/>
        <c:lblOffset val="100"/>
        <c:noMultiLvlLbl val="0"/>
      </c:catAx>
      <c:valAx>
        <c:axId val="283581808"/>
        <c:scaling>
          <c:orientation val="minMax"/>
          <c:max val="13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3581024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Нагрузка на инспектора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3021124433467502"/>
          <c:y val="1.9119696072106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плановые проверки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3574752"/>
        <c:axId val="283576712"/>
        <c:axId val="0"/>
      </c:bar3DChart>
      <c:catAx>
        <c:axId val="2835747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3576712"/>
        <c:crosses val="autoZero"/>
        <c:auto val="1"/>
        <c:lblAlgn val="ctr"/>
        <c:lblOffset val="100"/>
        <c:noMultiLvlLbl val="0"/>
      </c:catAx>
      <c:valAx>
        <c:axId val="283576712"/>
        <c:scaling>
          <c:orientation val="minMax"/>
          <c:max val="3.5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3574752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 b="1" dirty="0">
                <a:solidFill>
                  <a:srgbClr val="002060"/>
                </a:solidFill>
              </a:rPr>
              <a:t>Внеплановые проверки (всего)</a:t>
            </a:r>
          </a:p>
        </c:rich>
      </c:tx>
      <c:layout>
        <c:manualLayout>
          <c:xMode val="edge"/>
          <c:yMode val="edge"/>
          <c:x val="0.12513314106085577"/>
          <c:y val="7.8695894394137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388474333150218"/>
          <c:y val="0.26571882616575454"/>
          <c:w val="0.76859587682353658"/>
          <c:h val="0.670550134364202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1"/>
                <c:pt idx="0">
                  <c:v>2213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1"/>
                <c:pt idx="0">
                  <c:v>2239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Лист1!$D$2:$D$5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283575928"/>
        <c:axId val="283579848"/>
        <c:axId val="0"/>
      </c:bar3DChart>
      <c:catAx>
        <c:axId val="2835759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83579848"/>
        <c:crosses val="autoZero"/>
        <c:auto val="1"/>
        <c:lblAlgn val="ctr"/>
        <c:lblOffset val="100"/>
        <c:noMultiLvlLbl val="0"/>
      </c:catAx>
      <c:valAx>
        <c:axId val="283579848"/>
        <c:scaling>
          <c:orientation val="minMax"/>
          <c:max val="2300"/>
          <c:min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83575928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27200451687728"/>
          <c:y val="0.95269300100325649"/>
          <c:w val="0.4592890891796223"/>
          <c:h val="4.73070398943048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21815167610737E-3"/>
          <c:y val="0"/>
          <c:w val="0.99857814255063626"/>
          <c:h val="0.97038968332212039"/>
        </c:manualLayout>
      </c:layout>
      <c:pieChart>
        <c:varyColors val="1"/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113"/>
        <c:extLst>
          <c:ext xmlns:c15="http://schemas.microsoft.com/office/drawing/2012/chart" uri="{02D57815-91ED-43cb-92C2-25804820EDAC}">
            <c15:filteredPieSeries>
              <c15:ser>
                <c:idx val="2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A-5702-4691-8A32-00F1701FCC91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C-5702-4691-8A32-00F1701FCC91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0E-5702-4691-8A32-00F1701FCC91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6r2="http://schemas.microsoft.com/office/drawing/2015/06/chart">
                    <c:ext xmlns:c16="http://schemas.microsoft.com/office/drawing/2014/chart" uri="{C3380CC4-5D6E-409C-BE32-E72D297353CC}">
                      <c16:uniqueId val="{00000010-5702-4691-8A32-00F1701FCC91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dk1">
                        <a:tint val="30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</c:dPt>
                <c:dLbls>
                  <c:dLbl>
                    <c:idx val="0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8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8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8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1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5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5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5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2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7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7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7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3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9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9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9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4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30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30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30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spPr>
                    <a:solidFill>
                      <a:srgbClr val="FFFFFF">
                        <a:alpha val="90000"/>
                      </a:srgbClr>
                    </a:solidFill>
                    <a:ln w="12700" cap="flat" cmpd="sng" algn="ctr">
                      <a:solidFill>
                        <a:srgbClr val="000000">
                          <a:tint val="75000"/>
                        </a:srgbClr>
                      </a:solidFill>
                      <a:round/>
                    </a:ln>
                    <a:effectLst>
                      <a:outerShdw blurRad="50800" dist="38100" dir="2700000" algn="tl" rotWithShape="0">
                        <a:srgbClr val="000000">
                          <a:tint val="75000"/>
                          <a:lumMod val="75000"/>
                          <a:alpha val="40000"/>
                        </a:srgbClr>
                      </a:outerShdw>
                    </a:effectLst>
                  </c:spPr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наличие сведений о причинении вреда (ущерба) или об угрозе причинения вреда (ущерба) </c:v>
                      </c:pt>
                      <c:pt idx="1">
                        <c:v>КВП</c:v>
                      </c:pt>
                      <c:pt idx="2">
                        <c:v>Инициируемых заявителем</c:v>
                      </c:pt>
                      <c:pt idx="3">
                        <c:v>С привлечением органами прокуратуры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Лист1!$D$2:$D$6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11-5702-4691-8A32-00F1701FCC91}"/>
                  </c:ext>
                </c:extLst>
              </c15:ser>
            </c15:filteredPieSeries>
            <c15:filteredPieSeries>
              <c15:ser>
                <c:idx val="4"/>
                <c:order val="1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13-5702-4691-8A32-00F1701FCC91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15-5702-4691-8A32-00F1701FCC91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17-5702-4691-8A32-00F1701FCC91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19-5702-4691-8A32-00F1701FCC91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dk1">
                        <a:tint val="30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</c:dPt>
                <c:dLbls>
                  <c:dLbl>
                    <c:idx val="0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8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8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8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1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5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5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5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2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7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7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7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3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9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9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9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4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30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30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30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spPr>
                    <a:solidFill>
                      <a:srgbClr val="FFFFFF">
                        <a:alpha val="90000"/>
                      </a:srgbClr>
                    </a:solidFill>
                    <a:ln w="12700" cap="flat" cmpd="sng" algn="ctr">
                      <a:solidFill>
                        <a:srgbClr val="000000">
                          <a:tint val="30000"/>
                        </a:srgbClr>
                      </a:solidFill>
                      <a:round/>
                    </a:ln>
                    <a:effectLst>
                      <a:outerShdw blurRad="50800" dist="38100" dir="2700000" algn="tl" rotWithShape="0">
                        <a:srgbClr val="000000">
                          <a:tint val="30000"/>
                          <a:lumMod val="75000"/>
                          <a:alpha val="40000"/>
                        </a:srgbClr>
                      </a:outerShdw>
                    </a:effectLst>
                  </c:spPr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наличие сведений о причинении вреда (ущерба) или об угрозе причинения вреда (ущерба) </c:v>
                      </c:pt>
                      <c:pt idx="1">
                        <c:v>КВП</c:v>
                      </c:pt>
                      <c:pt idx="2">
                        <c:v>Инициируемых заявителем</c:v>
                      </c:pt>
                      <c:pt idx="3">
                        <c:v>С привлечением органами прокуратуры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Лист1!$C$2:$C$6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1A-5702-4691-8A32-00F1701FCC91}"/>
                  </c:ext>
                </c:extLst>
              </c15:ser>
            </c15:filteredPieSeries>
            <c15:filteredPieSeries>
              <c15:ser>
                <c:idx val="5"/>
                <c:order val="2"/>
                <c:tx>
                  <c:str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Лист1!$E$1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dk1">
                        <a:tint val="8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1C-5702-4691-8A32-00F1701FCC91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dk1">
                        <a:tint val="5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1E-5702-4691-8A32-00F1701FCC91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dk1">
                        <a:tint val="75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20-5702-4691-8A32-00F1701FCC91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dk1">
                        <a:tint val="985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  <c:extLst xmlns:c15="http://schemas.microsoft.com/office/drawing/2012/chart" xmlns:c16r2="http://schemas.microsoft.com/office/drawing/2015/06/chart">
                    <c:ext xmlns:c16="http://schemas.microsoft.com/office/drawing/2014/chart" uri="{C3380CC4-5D6E-409C-BE32-E72D297353CC}">
                      <c16:uniqueId val="{00000022-5702-4691-8A32-00F1701FCC91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dk1">
                        <a:tint val="30000"/>
                        <a:alpha val="70000"/>
                      </a:schemeClr>
                    </a:solidFill>
                    <a:ln>
                      <a:noFill/>
                    </a:ln>
                    <a:effectLst/>
                  </c:spPr>
                </c:dPt>
                <c:dLbls>
                  <c:dLbl>
                    <c:idx val="0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8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8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8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1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5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5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5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2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75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75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75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3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985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985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985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dLbl>
                    <c:idx val="4"/>
                    <c:spPr>
                      <a:solidFill>
                        <a:schemeClr val="lt1">
                          <a:alpha val="90000"/>
                        </a:schemeClr>
                      </a:solidFill>
                      <a:ln w="12700" cap="flat" cmpd="sng" algn="ctr">
                        <a:solidFill>
                          <a:schemeClr val="dk1">
                            <a:tint val="30000"/>
                          </a:schemeClr>
                        </a:solidFill>
                        <a:round/>
                      </a:ln>
                      <a:effectLst>
                        <a:outerShdw blurRad="50800" dist="38100" dir="2700000" algn="tl" rotWithShape="0">
                          <a:schemeClr val="dk1">
                            <a:tint val="30000"/>
                            <a:lumMod val="75000"/>
                            <a:alpha val="40000"/>
                          </a:schemeClr>
                        </a:outerShdw>
                      </a:effectLst>
                    </c:spPr>
                    <c:txPr>
                      <a:bodyPr rot="0" spcFirstLastPara="1" vertOverflow="clip" horzOverflow="clip" vert="horz" wrap="square" lIns="38100" tIns="19050" rIns="38100" bIns="19050" anchor="ctr" anchorCtr="1">
                        <a:spAutoFit/>
                      </a:bodyPr>
                      <a:lstStyle/>
                      <a:p>
                        <a:pPr>
                          <a:defRPr sz="1330" b="0" i="0" u="none" strike="noStrike" kern="1200" baseline="0">
                            <a:solidFill>
                              <a:schemeClr val="dk1">
                                <a:tint val="30000"/>
                              </a:schemeClr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defRPr>
                        </a:pPr>
                        <a:endParaRPr lang="ru-RU"/>
                      </a:p>
                    </c:txPr>
                    <c:showLegendKey val="0"/>
                    <c:showVal val="0"/>
                    <c:showCatName val="1"/>
                    <c:showSerName val="0"/>
                    <c:showPercent val="0"/>
                    <c:showBubbleSize val="0"/>
                  </c:dLbl>
                  <c:spPr>
                    <a:solidFill>
                      <a:srgbClr val="FFFFFF">
                        <a:alpha val="90000"/>
                      </a:srgbClr>
                    </a:solidFill>
                    <a:ln w="12700" cap="flat" cmpd="sng" algn="ctr">
                      <a:solidFill>
                        <a:srgbClr val="000000">
                          <a:tint val="60000"/>
                        </a:srgbClr>
                      </a:solidFill>
                      <a:round/>
                    </a:ln>
                    <a:effectLst>
                      <a:outerShdw blurRad="50800" dist="38100" dir="2700000" algn="tl" rotWithShape="0">
                        <a:srgbClr val="000000">
                          <a:tint val="60000"/>
                          <a:lumMod val="75000"/>
                          <a:alpha val="40000"/>
                        </a:srgbClr>
                      </a:outerShdw>
                    </a:effectLst>
                  </c:spPr>
                  <c:showLegendKey val="0"/>
                  <c:showVal val="0"/>
                  <c:showCatName val="1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наличие сведений о причинении вреда (ущерба) или об угрозе причинения вреда (ущерба) </c:v>
                      </c:pt>
                      <c:pt idx="1">
                        <c:v>КВП</c:v>
                      </c:pt>
                      <c:pt idx="2">
                        <c:v>Инициируемых заявителем</c:v>
                      </c:pt>
                      <c:pt idx="3">
                        <c:v>С привлечением органами прокуратуры</c:v>
                      </c:pt>
                    </c:strCache>
                  </c:strRef>
                </c:cat>
                <c:val>
                  <c:numRef>
                    <c:extLst xmlns:c15="http://schemas.microsoft.com/office/drawing/2012/chart" xmlns:c16r2="http://schemas.microsoft.com/office/drawing/2015/06/chart">
                      <c:ext xmlns:c15="http://schemas.microsoft.com/office/drawing/2012/chart" uri="{02D57815-91ED-43cb-92C2-25804820EDAC}">
                        <c15:formulaRef>
                          <c15:sqref>Лист1!$E$2:$E$6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 xmlns:c16r2="http://schemas.microsoft.com/office/drawing/2015/06/chart">
                  <c:ext xmlns:c16="http://schemas.microsoft.com/office/drawing/2014/chart" uri="{C3380CC4-5D6E-409C-BE32-E72D297353CC}">
                    <c16:uniqueId val="{00000023-5702-4691-8A32-00F1701FCC91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8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Нагрузка на инспектора</a:t>
            </a:r>
          </a:p>
        </c:rich>
      </c:tx>
      <c:layout>
        <c:manualLayout>
          <c:xMode val="edge"/>
          <c:yMode val="edge"/>
          <c:x val="0.21520097057773718"/>
          <c:y val="1.43529472701231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800" b="1" i="0" u="none" strike="noStrike" kern="1200" spc="0" baseline="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0586967878273574"/>
          <c:y val="0.132817402636962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внеплановые проверки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внеплановые проверки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146.80000000000001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2770104"/>
        <c:axId val="283683600"/>
        <c:axId val="0"/>
      </c:bar3DChart>
      <c:catAx>
        <c:axId val="2227701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3683600"/>
        <c:crosses val="autoZero"/>
        <c:auto val="1"/>
        <c:lblAlgn val="ctr"/>
        <c:lblOffset val="100"/>
        <c:noMultiLvlLbl val="0"/>
      </c:catAx>
      <c:valAx>
        <c:axId val="283683600"/>
        <c:scaling>
          <c:orientation val="minMax"/>
          <c:max val="15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22770104"/>
        <c:crosses val="autoZero"/>
        <c:crossBetween val="between"/>
        <c:majorUnit val="5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8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 b="1" i="0" u="none" strike="noStrike" kern="1200" spc="0" baseline="0" dirty="0" smtClean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Основания проведения внеплановых проверок</a:t>
            </a:r>
          </a:p>
          <a:p>
            <a:pPr algn="ctr" rtl="0">
              <a:def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 sz="1800" b="1" i="0" u="none" strike="noStrike" kern="1200" spc="0" baseline="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800" b="1" i="0" u="none" strike="noStrike" kern="1200" spc="0" baseline="0" dirty="0" smtClean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40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1"/>
              <c:layout>
                <c:manualLayout>
                  <c:x val="-6.8633479672840988E-2"/>
                  <c:y val="1.7765423104942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4322786006391969E-3"/>
                  <c:y val="-4.4432920516851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30150520636448E-2"/>
                  <c:y val="-1.1767570261876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Допуск</c:v>
                </c:pt>
                <c:pt idx="1">
                  <c:v>КВП</c:v>
                </c:pt>
                <c:pt idx="2">
                  <c:v>Угроза причинения вреда</c:v>
                </c:pt>
                <c:pt idx="3">
                  <c:v>Привлечение органами прокуратуры</c:v>
                </c:pt>
                <c:pt idx="4">
                  <c:v>Привлечение иными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2228</c:v>
                </c:pt>
                <c:pt idx="1">
                  <c:v>12</c:v>
                </c:pt>
                <c:pt idx="2">
                  <c:v>1</c:v>
                </c:pt>
                <c:pt idx="3">
                  <c:v>49</c:v>
                </c:pt>
                <c:pt idx="4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3314246194027286E-2"/>
          <c:y val="0.80030386104827267"/>
          <c:w val="0.98668575380597268"/>
          <c:h val="0.180946091024117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Административные наказания</a:t>
            </a:r>
            <a:endParaRPr lang="ru-RU" sz="1600" b="1" i="0" u="none" strike="noStrike" kern="1200" spc="0" baseline="0" dirty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3021124433467502"/>
          <c:y val="1.9119696072106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600" b="1" i="0" u="none" strike="noStrike" kern="1200" spc="0" baseline="0" dirty="0" smtClean="0">
              <a:solidFill>
                <a:schemeClr val="accent6"/>
              </a:solidFill>
              <a:latin typeface="Calibri" panose="020F0502020204030204" pitchFamily="34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32394691188158"/>
          <c:y val="0.18698987484126514"/>
          <c:w val="0.68861539745926614"/>
          <c:h val="0.75368940488093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-1.1780925480156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634288311603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9805547158582809E-2"/>
                  <c:y val="-2.988104889347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84065452420375"/>
                      <c:h val="0.115042285749926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Административ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3681248"/>
        <c:axId val="283679288"/>
        <c:axId val="0"/>
      </c:bar3DChart>
      <c:catAx>
        <c:axId val="2836812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83679288"/>
        <c:crosses val="autoZero"/>
        <c:auto val="1"/>
        <c:lblAlgn val="ctr"/>
        <c:lblOffset val="100"/>
        <c:noMultiLvlLbl val="0"/>
      </c:catAx>
      <c:valAx>
        <c:axId val="283679288"/>
        <c:scaling>
          <c:orientation val="minMax"/>
          <c:max val="335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83681248"/>
        <c:crosses val="autoZero"/>
        <c:crossBetween val="between"/>
        <c:majorUnit val="100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52884739363749789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0.34579</cdr:x>
      <cdr:y>0.86486</cdr:y>
    </cdr:from>
    <cdr:to>
      <cdr:x>0.51402</cdr:x>
      <cdr:y>0.90541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4296" y="4608512"/>
          <a:ext cx="129614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Наложенные</a:t>
          </a:r>
          <a:endParaRPr lang="ru-RU" sz="1200" b="1" dirty="0">
            <a:solidFill>
              <a:schemeClr val="accent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0.62617</cdr:x>
      <cdr:y>0.89189</cdr:y>
    </cdr:from>
    <cdr:to>
      <cdr:x>0.7757</cdr:x>
      <cdr:y>0.93243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24536" y="4752528"/>
          <a:ext cx="115212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Взысканные</a:t>
          </a:r>
          <a:endParaRPr lang="ru-RU" sz="1200" b="1" dirty="0">
            <a:solidFill>
              <a:schemeClr val="accent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0.12098</cdr:x>
      <cdr:y>0.53198</cdr:y>
    </cdr:from>
    <cdr:to>
      <cdr:x>0.2478</cdr:x>
      <cdr:y>0.62709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872" y="2260097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0.2478</cdr:x>
      <cdr:y>0.11887</cdr:y>
    </cdr:from>
    <cdr:to>
      <cdr:x>0.37461</cdr:x>
      <cdr:y>0.21398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5860" y="505011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0.55659</cdr:x>
      <cdr:y>0.03595</cdr:y>
    </cdr:from>
    <cdr:to>
      <cdr:x>0.6834</cdr:x>
      <cdr:y>0.12693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04256" y="152735"/>
          <a:ext cx="524987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0.09726</cdr:x>
      <cdr:y>0</cdr:y>
    </cdr:from>
    <cdr:to>
      <cdr:x>1</cdr:x>
      <cdr:y>0.18291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64096" y="0"/>
          <a:ext cx="8020483" cy="381959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857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600" b="1" kern="1200" dirty="0">
              <a:solidFill>
                <a:schemeClr val="tx1"/>
              </a:solidFill>
              <a:cs typeface="Times New Roman" panose="02020603050405020304" pitchFamily="18" charset="0"/>
            </a:rPr>
            <a:t>% готовности  муниципальных образований  по Центральному управлению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0.12098</cdr:x>
      <cdr:y>0.53198</cdr:y>
    </cdr:from>
    <cdr:to>
      <cdr:x>0.2478</cdr:x>
      <cdr:y>0.62709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872" y="2260097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0.2478</cdr:x>
      <cdr:y>0.11887</cdr:y>
    </cdr:from>
    <cdr:to>
      <cdr:x>0.37461</cdr:x>
      <cdr:y>0.21398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5860" y="505011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0.55659</cdr:x>
      <cdr:y>0.03595</cdr:y>
    </cdr:from>
    <cdr:to>
      <cdr:x>0.6834</cdr:x>
      <cdr:y>0.12693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04256" y="152735"/>
          <a:ext cx="524987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5.32565E-7</cdr:y>
    </cdr:from>
    <cdr:to>
      <cdr:x>0.98099</cdr:x>
      <cdr:y>0.15632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2"/>
          <a:ext cx="4061252" cy="587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857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 готовности  муниципальных образований  в Московской</a:t>
          </a:r>
          <a:r>
            <a:rPr lang="ru-RU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области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0.61905</cdr:x>
      <cdr:y>0.89055</cdr:y>
    </cdr:from>
    <cdr:to>
      <cdr:x>0.80952</cdr:x>
      <cdr:y>0.95304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80520" y="4104456"/>
          <a:ext cx="144016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Отказ</a:t>
          </a:r>
          <a:endParaRPr lang="ru-RU" sz="1400" b="1" dirty="0">
            <a:solidFill>
              <a:schemeClr val="accent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0.24503</cdr:x>
      <cdr:y>0.08698</cdr:y>
    </cdr:from>
    <cdr:to>
      <cdr:x>0.8337</cdr:x>
      <cdr:y>0.21718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68083" y="216024"/>
          <a:ext cx="4968552" cy="323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0.20692</cdr:x>
      <cdr:y>0.06219</cdr:y>
    </cdr:from>
    <cdr:to>
      <cdr:x>0.82972</cdr:x>
      <cdr:y>0.26375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46469" y="154455"/>
          <a:ext cx="5256584" cy="5005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Аварийность Московская область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33" tIns="45968" rIns="91933" bIns="45968" numCol="1" anchor="t" anchorCtr="0" compatLnSpc="1">
            <a:prstTxWarp prst="textNoShape">
              <a:avLst/>
            </a:prstTxWarp>
          </a:bodyPr>
          <a:lstStyle>
            <a:lvl1pPr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582" y="1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33" tIns="45968" rIns="91933" bIns="45968" numCol="1" anchor="t" anchorCtr="0" compatLnSpc="1">
            <a:prstTxWarp prst="textNoShape">
              <a:avLst/>
            </a:prstTxWarp>
          </a:bodyPr>
          <a:lstStyle>
            <a:lvl1pPr algn="r"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758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33" tIns="45968" rIns="91933" bIns="45968" numCol="1" anchor="b" anchorCtr="0" compatLnSpc="1">
            <a:prstTxWarp prst="textNoShape">
              <a:avLst/>
            </a:prstTxWarp>
          </a:bodyPr>
          <a:lstStyle>
            <a:lvl1pPr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582" y="9444758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933" tIns="45968" rIns="91933" bIns="45968" numCol="1" anchor="b" anchorCtr="0" compatLnSpc="1">
            <a:prstTxWarp prst="textNoShape">
              <a:avLst/>
            </a:prstTxWarp>
          </a:bodyPr>
          <a:lstStyle>
            <a:lvl1pPr algn="r" defTabSz="918554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t" anchorCtr="0" compatLnSpc="1">
            <a:prstTxWarp prst="textNoShape">
              <a:avLst/>
            </a:prstTxWarp>
          </a:bodyPr>
          <a:lstStyle>
            <a:lvl1pPr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582" y="1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t" anchorCtr="0" compatLnSpc="1">
            <a:prstTxWarp prst="textNoShape">
              <a:avLst/>
            </a:prstTxWarp>
          </a:bodyPr>
          <a:lstStyle>
            <a:lvl1pPr algn="r"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214" y="4725530"/>
            <a:ext cx="4995949" cy="4470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758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b" anchorCtr="0" compatLnSpc="1">
            <a:prstTxWarp prst="textNoShape">
              <a:avLst/>
            </a:prstTxWarp>
          </a:bodyPr>
          <a:lstStyle>
            <a:lvl1pPr defTabSz="919391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582" y="9444758"/>
            <a:ext cx="2950796" cy="49775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933" tIns="45968" rIns="91933" bIns="45968" numCol="1" anchor="b" anchorCtr="0" compatLnSpc="1">
            <a:prstTxWarp prst="textNoShape">
              <a:avLst/>
            </a:prstTxWarp>
          </a:bodyPr>
          <a:lstStyle>
            <a:lvl1pPr algn="r" defTabSz="918554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3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895081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50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51" name="PlaceHolder 3"/>
          <p:cNvSpPr>
            <a:spLocks noGrp="1"/>
          </p:cNvSpPr>
          <p:nvPr>
            <p:ph type="sldNum" idx="76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3FB7DA37-974F-438F-8644-2D9FDA2E46DD}" type="slidenum">
              <a:rPr lang="ru-RU"/>
              <a:pPr/>
              <a:t>14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28636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16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08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09" name="PlaceHolder 3"/>
          <p:cNvSpPr>
            <a:spLocks noGrp="1"/>
          </p:cNvSpPr>
          <p:nvPr>
            <p:ph type="sldNum" idx="62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1238A5DB-45B6-4591-8FF0-F5CC940984DE}" type="slidenum">
              <a:rPr/>
              <a:pPr/>
              <a:t>4</a:t>
            </a:fld>
            <a:endParaRPr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053169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14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15" name="PlaceHolder 3"/>
          <p:cNvSpPr>
            <a:spLocks noGrp="1"/>
          </p:cNvSpPr>
          <p:nvPr>
            <p:ph type="sldNum" idx="64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03E83E68-FA6C-4AB5-BB67-B686EE6FD8E5}" type="slidenum">
              <a:rPr lang="ru-RU"/>
              <a:pPr/>
              <a:t>5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846207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41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42" name="PlaceHolder 3"/>
          <p:cNvSpPr>
            <a:spLocks noGrp="1"/>
          </p:cNvSpPr>
          <p:nvPr>
            <p:ph type="sldNum" idx="73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22304D11-E202-495A-98A2-1125548F7EBA}" type="slidenum">
              <a:rPr lang="ru-RU"/>
              <a:pPr/>
              <a:t>6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757976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50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51" name="PlaceHolder 3"/>
          <p:cNvSpPr>
            <a:spLocks noGrp="1"/>
          </p:cNvSpPr>
          <p:nvPr>
            <p:ph type="sldNum" idx="76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3FB7DA37-974F-438F-8644-2D9FDA2E46DD}" type="slidenum">
              <a:rPr lang="ru-RU"/>
              <a:pPr/>
              <a:t>7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79459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50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51" name="PlaceHolder 3"/>
          <p:cNvSpPr>
            <a:spLocks noGrp="1"/>
          </p:cNvSpPr>
          <p:nvPr>
            <p:ph type="sldNum" idx="76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3FB7DA37-974F-438F-8644-2D9FDA2E46DD}" type="slidenum">
              <a:rPr lang="ru-RU"/>
              <a:pPr/>
              <a:t>8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304013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6102" indent="-283116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465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451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436" indent="-226493" defTabSz="9217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1422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4409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7394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50380" indent="-226493" defTabSz="921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9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007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35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36" name="PlaceHolder 3"/>
          <p:cNvSpPr>
            <a:spLocks noGrp="1"/>
          </p:cNvSpPr>
          <p:nvPr>
            <p:ph type="sldNum" idx="71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2C027781-BADE-446C-8B9C-5C1FDC6603C4}" type="slidenum">
              <a:rPr lang="ru-RU"/>
              <a:pPr/>
              <a:t>10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752397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7713"/>
            <a:ext cx="4970463" cy="3727450"/>
          </a:xfrm>
          <a:prstGeom prst="rect">
            <a:avLst/>
          </a:prstGeom>
          <a:ln w="0">
            <a:noFill/>
          </a:ln>
        </p:spPr>
      </p:sp>
      <p:sp>
        <p:nvSpPr>
          <p:cNvPr id="574" name="PlaceHolder 2"/>
          <p:cNvSpPr>
            <a:spLocks noGrp="1"/>
          </p:cNvSpPr>
          <p:nvPr>
            <p:ph type="body"/>
          </p:nvPr>
        </p:nvSpPr>
        <p:spPr>
          <a:xfrm>
            <a:off x="907092" y="4724950"/>
            <a:ext cx="4995676" cy="4469343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t">
            <a:noAutofit/>
          </a:bodyPr>
          <a:lstStyle/>
          <a:p>
            <a:pPr marL="216346"/>
            <a:endParaRPr lang="ru-RU" sz="1800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75" name="PlaceHolder 3"/>
          <p:cNvSpPr>
            <a:spLocks noGrp="1"/>
          </p:cNvSpPr>
          <p:nvPr>
            <p:ph type="sldNum" idx="84"/>
          </p:nvPr>
        </p:nvSpPr>
        <p:spPr>
          <a:xfrm>
            <a:off x="3859557" y="9443411"/>
            <a:ext cx="2950302" cy="497154"/>
          </a:xfrm>
          <a:prstGeom prst="rect">
            <a:avLst/>
          </a:prstGeom>
          <a:noFill/>
          <a:ln w="9360">
            <a:noFill/>
          </a:ln>
        </p:spPr>
        <p:txBody>
          <a:bodyPr lIns="91947" rIns="91947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44A7DC89-9689-49E0-8FB2-4C9117283557}" type="slidenum">
              <a:rPr lang="ru-RU"/>
              <a:pPr/>
              <a:t>11</a:t>
            </a:fld>
            <a:endParaRPr lang="ru-RU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072523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49"/>
            <a:ext cx="9144000" cy="291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работы ЗА 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b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аварийность и травматизм на объектах энергетики Отдела </a:t>
            </a:r>
            <a:r>
              <a:rPr lang="ru-RU" b="1" cap="all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энергетического надзора по Московской области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</a:t>
            </a:r>
            <a:r>
              <a:rPr kumimoji="1"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</a:t>
            </a:r>
            <a:r>
              <a:rPr kumimoji="1"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kumimoji="1"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начальника </a:t>
            </a:r>
            <a:r>
              <a:rPr kumimoji="1"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отдела государственного энергического надзора </a:t>
            </a:r>
            <a:br>
              <a:rPr kumimoji="1"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Московской области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Ефременкова</a:t>
            </a:r>
            <a:r>
              <a:rPr kumimoji="1"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Алексея Сергеевича</a:t>
            </a:r>
            <a:endParaRPr kumimoji="1"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марта 2024 </a:t>
            </a: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1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04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1</a:t>
            </a:fld>
            <a:endParaRPr lang="ru-RU" altLang="ru-RU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3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40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41" name="Таблица 5"/>
          <p:cNvGraphicFramePr/>
          <p:nvPr>
            <p:extLst>
              <p:ext uri="{D42A27DB-BD31-4B8C-83A1-F6EECF244321}">
                <p14:modId xmlns:p14="http://schemas.microsoft.com/office/powerpoint/2010/main" val="1907233250"/>
              </p:ext>
            </p:extLst>
          </p:nvPr>
        </p:nvGraphicFramePr>
        <p:xfrm>
          <a:off x="234180" y="981720"/>
          <a:ext cx="8730720" cy="1310640"/>
        </p:xfrm>
        <a:graphic>
          <a:graphicData uri="http://schemas.openxmlformats.org/drawingml/2006/table">
            <a:tbl>
              <a:tblPr/>
              <a:tblGrid>
                <a:gridCol w="873072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kern="1200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Административные правонарушения, предусматривающие ответственность за нарушение порядка полного и (или) частичного ограничения режима потребления электрической энергии, порядка ограничения и прекращения подачи тепловой энергии</a:t>
                      </a:r>
                      <a:endParaRPr lang="ru-RU" sz="2000" b="1" strike="noStrike" kern="1200" spc="-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815724410"/>
              </p:ext>
            </p:extLst>
          </p:nvPr>
        </p:nvGraphicFramePr>
        <p:xfrm>
          <a:off x="467544" y="1772816"/>
          <a:ext cx="756084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197002" y="585850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заявлений</a:t>
            </a:r>
            <a:endParaRPr lang="ru-RU" sz="1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10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6136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2"/>
          <p:cNvSpPr>
            <a:spLocks noGrp="1"/>
          </p:cNvSpPr>
          <p:nvPr>
            <p:ph type="title" idx="4294967295"/>
          </p:nvPr>
        </p:nvSpPr>
        <p:spPr>
          <a:xfrm>
            <a:off x="688320" y="23904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08" name="Рисунок 23"/>
          <p:cNvPicPr/>
          <p:nvPr/>
        </p:nvPicPr>
        <p:blipFill>
          <a:blip r:embed="rId3"/>
          <a:stretch/>
        </p:blipFill>
        <p:spPr>
          <a:xfrm>
            <a:off x="237240" y="268560"/>
            <a:ext cx="464760" cy="4903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09" name="Таблица 11"/>
          <p:cNvGraphicFramePr/>
          <p:nvPr>
            <p:extLst>
              <p:ext uri="{D42A27DB-BD31-4B8C-83A1-F6EECF244321}">
                <p14:modId xmlns:p14="http://schemas.microsoft.com/office/powerpoint/2010/main" val="3709319492"/>
              </p:ext>
            </p:extLst>
          </p:nvPr>
        </p:nvGraphicFramePr>
        <p:xfrm>
          <a:off x="1475640" y="980640"/>
          <a:ext cx="6095880" cy="701040"/>
        </p:xfrm>
        <a:graphic>
          <a:graphicData uri="http://schemas.openxmlformats.org/drawingml/2006/table">
            <a:tbl>
              <a:tblPr/>
              <a:tblGrid>
                <a:gridCol w="6095880"/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Согласование границ охранных зон объектов электросетевого хозяйства</a:t>
                      </a:r>
                      <a:endParaRPr lang="ru-RU" sz="20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604743960"/>
              </p:ext>
            </p:extLst>
          </p:nvPr>
        </p:nvGraphicFramePr>
        <p:xfrm>
          <a:off x="457200" y="1340768"/>
          <a:ext cx="7931224" cy="5040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51720" y="5661248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Подано заявлений                 Отказано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11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62347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4204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28" name="Рисунок 23"/>
          <p:cNvPicPr/>
          <p:nvPr/>
        </p:nvPicPr>
        <p:blipFill>
          <a:blip r:embed="rId2"/>
          <a:stretch/>
        </p:blipFill>
        <p:spPr>
          <a:xfrm>
            <a:off x="223920" y="2412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329" name="Скругленный прямоугольник 1"/>
          <p:cNvSpPr/>
          <p:nvPr/>
        </p:nvSpPr>
        <p:spPr>
          <a:xfrm>
            <a:off x="689040" y="907920"/>
            <a:ext cx="7843320" cy="6490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знаний в области энергетического надзора</a:t>
            </a:r>
            <a:endParaRPr lang="ru-RU" sz="20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9" name="Диаграмма 8"/>
          <p:cNvGraphicFramePr/>
          <p:nvPr>
            <p:extLst/>
          </p:nvPr>
        </p:nvGraphicFramePr>
        <p:xfrm>
          <a:off x="457200" y="1340768"/>
          <a:ext cx="7931224" cy="5040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99792" y="5651221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2022</a:t>
            </a:r>
            <a:endParaRPr lang="ru-RU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4600243" y="5651221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2023</a:t>
            </a:r>
            <a:endParaRPr lang="ru-RU" sz="1100" dirty="0"/>
          </a:p>
        </p:txBody>
      </p:sp>
      <p:sp>
        <p:nvSpPr>
          <p:cNvPr id="10" name="Line 2"/>
          <p:cNvSpPr/>
          <p:nvPr/>
        </p:nvSpPr>
        <p:spPr>
          <a:xfrm>
            <a:off x="0" y="836712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12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27936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2" name="Диаграмма 11"/>
          <p:cNvGraphicFramePr/>
          <p:nvPr>
            <p:extLst/>
          </p:nvPr>
        </p:nvGraphicFramePr>
        <p:xfrm>
          <a:off x="398963" y="1956046"/>
          <a:ext cx="8440238" cy="2483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Скругленный прямоугольник 1"/>
          <p:cNvSpPr>
            <a:spLocks noChangeArrowheads="1"/>
          </p:cNvSpPr>
          <p:nvPr/>
        </p:nvSpPr>
        <p:spPr bwMode="auto">
          <a:xfrm>
            <a:off x="713458" y="1581150"/>
            <a:ext cx="7818981" cy="767729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Несчастные случаи </a:t>
            </a: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Московской области</a:t>
            </a: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altLang="ru-RU" sz="2000" b="1" dirty="0"/>
          </a:p>
        </p:txBody>
      </p:sp>
      <p:graphicFrame>
        <p:nvGraphicFramePr>
          <p:cNvPr id="15" name="Диаграмма 14"/>
          <p:cNvGraphicFramePr/>
          <p:nvPr>
            <p:extLst/>
          </p:nvPr>
        </p:nvGraphicFramePr>
        <p:xfrm>
          <a:off x="377259" y="4210648"/>
          <a:ext cx="8440238" cy="2483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PlaceHolder 1"/>
          <p:cNvSpPr txBox="1">
            <a:spLocks/>
          </p:cNvSpPr>
          <p:nvPr/>
        </p:nvSpPr>
        <p:spPr bwMode="auto">
          <a:xfrm>
            <a:off x="457200" y="274680"/>
            <a:ext cx="8229240" cy="420480"/>
          </a:xfrm>
          <a:prstGeom prst="rect">
            <a:avLst/>
          </a:prstGeom>
          <a:noFill/>
          <a:ln w="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spc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sz="1600" b="1" kern="0" spc="-1" smtClean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lang="ru-RU" sz="1600" kern="0" smtClean="0"/>
              <a:t/>
            </a:r>
            <a:br>
              <a:rPr lang="ru-RU" sz="1600" kern="0" smtClean="0"/>
            </a:br>
            <a:r>
              <a:rPr lang="ru-RU" sz="1600" b="1" kern="0" spc="-1" smtClean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kern="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Line 2"/>
          <p:cNvSpPr/>
          <p:nvPr/>
        </p:nvSpPr>
        <p:spPr>
          <a:xfrm>
            <a:off x="152400" y="989112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1" name="Рисунок 23"/>
          <p:cNvPicPr/>
          <p:nvPr/>
        </p:nvPicPr>
        <p:blipFill>
          <a:blip r:embed="rId4"/>
          <a:stretch/>
        </p:blipFill>
        <p:spPr>
          <a:xfrm>
            <a:off x="223920" y="2412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13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0539834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80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0173" y="934314"/>
            <a:ext cx="81036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несчастных случаев, установленные в ходе расследований </a:t>
            </a:r>
            <a:endParaRPr lang="ru-RU" altLang="ru-RU" sz="2400" b="1" dirty="0">
              <a:solidFill>
                <a:srgbClr val="0000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0179" y="2060848"/>
            <a:ext cx="86238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самовольное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рабочего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места;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 без оформления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наряда-допуска;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защиты при проведении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со стороны должностных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14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55917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PlaceHolder 2"/>
          <p:cNvSpPr>
            <a:spLocks noGrp="1"/>
          </p:cNvSpPr>
          <p:nvPr>
            <p:ph type="title" idx="4294967295"/>
          </p:nvPr>
        </p:nvSpPr>
        <p:spPr>
          <a:xfrm>
            <a:off x="735480" y="2113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1" name="Line 2"/>
          <p:cNvSpPr/>
          <p:nvPr/>
        </p:nvSpPr>
        <p:spPr>
          <a:xfrm>
            <a:off x="0" y="908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72" name="Рисунок 23"/>
          <p:cNvPicPr/>
          <p:nvPr/>
        </p:nvPicPr>
        <p:blipFill>
          <a:blip r:embed="rId2"/>
          <a:stretch/>
        </p:blipFill>
        <p:spPr>
          <a:xfrm>
            <a:off x="209520" y="2448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473" name="Скругленный прямоугольник 1"/>
          <p:cNvSpPr/>
          <p:nvPr/>
        </p:nvSpPr>
        <p:spPr>
          <a:xfrm>
            <a:off x="913320" y="1096920"/>
            <a:ext cx="7416360" cy="3873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Профилактическая работа</a:t>
            </a:r>
            <a:endParaRPr lang="ru-RU" sz="2400" b="1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055444597"/>
              </p:ext>
            </p:extLst>
          </p:nvPr>
        </p:nvGraphicFramePr>
        <p:xfrm>
          <a:off x="4788024" y="1988841"/>
          <a:ext cx="396044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>
            <p:extLst/>
          </p:nvPr>
        </p:nvGraphicFramePr>
        <p:xfrm>
          <a:off x="43880" y="1772816"/>
          <a:ext cx="4104456" cy="5001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15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2013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16</a:t>
            </a:fld>
            <a:endParaRPr lang="ru-RU" altLang="ru-RU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905810"/>
            <a:ext cx="9144000" cy="93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spcBef>
                <a:spcPts val="0"/>
              </a:spcBef>
            </a:pPr>
            <a:endParaRPr lang="ru-RU" altLang="ru-RU" dirty="0">
              <a:latin typeface="+mn-lt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sz="2400" spc="-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Поднадзорные объекты</a:t>
            </a:r>
            <a:endParaRPr lang="ru-RU" altLang="ru-RU" sz="2400" spc="-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40"/>
          <p:cNvSpPr txBox="1">
            <a:spLocks noChangeArrowheads="1"/>
          </p:cNvSpPr>
          <p:nvPr/>
        </p:nvSpPr>
        <p:spPr bwMode="auto">
          <a:xfrm>
            <a:off x="519113" y="127000"/>
            <a:ext cx="83200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en-US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075409"/>
              </p:ext>
            </p:extLst>
          </p:nvPr>
        </p:nvGraphicFramePr>
        <p:xfrm>
          <a:off x="527557" y="1838639"/>
          <a:ext cx="8159243" cy="39666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921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671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974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поднадзорных объектов 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92122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9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Тепловых электростанций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9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Гидроэлектростанций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25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kern="1200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Котельных</a:t>
                      </a:r>
                      <a:endParaRPr lang="ru-RU" sz="1800" b="1" u="none" strike="noStrike" kern="1200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2742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641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Протяженность тепловых сетей (в двухтрубном исчислении</a:t>
                      </a:r>
                      <a:r>
                        <a:rPr lang="ru-RU" sz="1600" b="1" u="none" strike="noStrike" dirty="0" smtClean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км</a:t>
                      </a:r>
                      <a:endParaRPr lang="ru-RU" sz="16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29418,188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2584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Протяженность линий электропередачи всего, км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287719,211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0641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Электрических подстанций 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89316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4" name="Рисунок 23"/>
          <p:cNvPicPr/>
          <p:nvPr/>
        </p:nvPicPr>
        <p:blipFill>
          <a:blip r:embed="rId2"/>
          <a:stretch/>
        </p:blipFill>
        <p:spPr>
          <a:xfrm>
            <a:off x="209520" y="2448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5" name="Line 2"/>
          <p:cNvSpPr/>
          <p:nvPr/>
        </p:nvSpPr>
        <p:spPr>
          <a:xfrm>
            <a:off x="0" y="908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2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21413523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905810"/>
            <a:ext cx="9144000" cy="93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spcBef>
                <a:spcPts val="0"/>
              </a:spcBef>
            </a:pPr>
            <a:endParaRPr lang="ru-RU" altLang="ru-RU" dirty="0">
              <a:latin typeface="+mn-lt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sz="2400" dirty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Присвоены категории риска 6942 </a:t>
            </a:r>
            <a:r>
              <a:rPr lang="ru-RU" altLang="ru-RU" sz="2400" dirty="0" smtClean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 (</a:t>
            </a:r>
            <a:r>
              <a:rPr lang="ru-RU" sz="2400" dirty="0" smtClean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юридическим лицам, индивидуальным предпринимателям)</a:t>
            </a:r>
            <a:r>
              <a:rPr lang="ru-RU" altLang="ru-RU" sz="2400" dirty="0" smtClean="0">
                <a:solidFill>
                  <a:srgbClr val="082F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dirty="0">
              <a:solidFill>
                <a:srgbClr val="082FA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 Box 40"/>
          <p:cNvSpPr txBox="1">
            <a:spLocks noChangeArrowheads="1"/>
          </p:cNvSpPr>
          <p:nvPr/>
        </p:nvSpPr>
        <p:spPr bwMode="auto">
          <a:xfrm>
            <a:off x="519113" y="127000"/>
            <a:ext cx="832008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en-US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" name="Рисунок 23"/>
          <p:cNvPicPr/>
          <p:nvPr/>
        </p:nvPicPr>
        <p:blipFill>
          <a:blip r:embed="rId3"/>
          <a:stretch/>
        </p:blipFill>
        <p:spPr>
          <a:xfrm>
            <a:off x="209520" y="2448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5" name="Line 2"/>
          <p:cNvSpPr/>
          <p:nvPr/>
        </p:nvSpPr>
        <p:spPr>
          <a:xfrm>
            <a:off x="0" y="908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253835700"/>
              </p:ext>
            </p:extLst>
          </p:nvPr>
        </p:nvGraphicFramePr>
        <p:xfrm>
          <a:off x="687685" y="1988840"/>
          <a:ext cx="7735161" cy="425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3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6083142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1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76" name="Таблица 27"/>
          <p:cNvGraphicFramePr/>
          <p:nvPr>
            <p:extLst>
              <p:ext uri="{D42A27DB-BD31-4B8C-83A1-F6EECF244321}">
                <p14:modId xmlns:p14="http://schemas.microsoft.com/office/powerpoint/2010/main" val="1823679009"/>
              </p:ext>
            </p:extLst>
          </p:nvPr>
        </p:nvGraphicFramePr>
        <p:xfrm>
          <a:off x="251640" y="1052640"/>
          <a:ext cx="8640720" cy="670560"/>
        </p:xfrm>
        <a:graphic>
          <a:graphicData uri="http://schemas.openxmlformats.org/drawingml/2006/table">
            <a:tbl>
              <a:tblPr/>
              <a:tblGrid>
                <a:gridCol w="8640720"/>
              </a:tblGrid>
              <a:tr h="4321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20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плановых</a:t>
                      </a: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проверок </a:t>
                      </a:r>
                      <a:endParaRPr lang="ru-RU" sz="1800" b="0" strike="noStrike" spc="-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096838075"/>
              </p:ext>
            </p:extLst>
          </p:nvPr>
        </p:nvGraphicFramePr>
        <p:xfrm>
          <a:off x="251520" y="1891853"/>
          <a:ext cx="253398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614756615"/>
              </p:ext>
            </p:extLst>
          </p:nvPr>
        </p:nvGraphicFramePr>
        <p:xfrm>
          <a:off x="2915816" y="1916832"/>
          <a:ext cx="280831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602621810"/>
              </p:ext>
            </p:extLst>
          </p:nvPr>
        </p:nvGraphicFramePr>
        <p:xfrm>
          <a:off x="6012160" y="1916832"/>
          <a:ext cx="280831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4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021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7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88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9" name="Таблица 5"/>
          <p:cNvGraphicFramePr/>
          <p:nvPr>
            <p:extLst>
              <p:ext uri="{D42A27DB-BD31-4B8C-83A1-F6EECF244321}">
                <p14:modId xmlns:p14="http://schemas.microsoft.com/office/powerpoint/2010/main" val="1058924712"/>
              </p:ext>
            </p:extLst>
          </p:nvPr>
        </p:nvGraphicFramePr>
        <p:xfrm>
          <a:off x="161640" y="857715"/>
          <a:ext cx="8730720" cy="432136"/>
        </p:xfrm>
        <a:graphic>
          <a:graphicData uri="http://schemas.openxmlformats.org/drawingml/2006/table">
            <a:tbl>
              <a:tblPr/>
              <a:tblGrid>
                <a:gridCol w="8730720"/>
              </a:tblGrid>
              <a:tr h="4321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20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внеплановых</a:t>
                      </a:r>
                      <a:r>
                        <a:rPr lang="ru-RU" sz="18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проверок </a:t>
                      </a:r>
                      <a:endParaRPr lang="ru-RU" sz="18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4174308902"/>
              </p:ext>
            </p:extLst>
          </p:nvPr>
        </p:nvGraphicFramePr>
        <p:xfrm>
          <a:off x="251520" y="1340768"/>
          <a:ext cx="2565160" cy="4945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Объект 6">
            <a:extLst>
              <a:ext uri="{FF2B5EF4-FFF2-40B4-BE49-F238E27FC236}">
                <a16:creationId xmlns="" xmlns:a16="http://schemas.microsoft.com/office/drawing/2014/main" id="{1DB9CF15-DA20-4A35-925B-9FEDCDCC0B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150405"/>
              </p:ext>
            </p:extLst>
          </p:nvPr>
        </p:nvGraphicFramePr>
        <p:xfrm>
          <a:off x="11700792" y="-5067944"/>
          <a:ext cx="10501756" cy="8048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517111588"/>
              </p:ext>
            </p:extLst>
          </p:nvPr>
        </p:nvGraphicFramePr>
        <p:xfrm>
          <a:off x="2483768" y="1484784"/>
          <a:ext cx="3384376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57108355"/>
              </p:ext>
            </p:extLst>
          </p:nvPr>
        </p:nvGraphicFramePr>
        <p:xfrm>
          <a:off x="5148064" y="1649405"/>
          <a:ext cx="4655840" cy="521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5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2692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53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54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932421403"/>
              </p:ext>
            </p:extLst>
          </p:nvPr>
        </p:nvGraphicFramePr>
        <p:xfrm>
          <a:off x="467544" y="1772816"/>
          <a:ext cx="280831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615042545"/>
              </p:ext>
            </p:extLst>
          </p:nvPr>
        </p:nvGraphicFramePr>
        <p:xfrm>
          <a:off x="6012160" y="1916832"/>
          <a:ext cx="280831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113065747"/>
              </p:ext>
            </p:extLst>
          </p:nvPr>
        </p:nvGraphicFramePr>
        <p:xfrm>
          <a:off x="3419872" y="1844824"/>
          <a:ext cx="2808312" cy="39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6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4326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80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81" name="Таблица 27"/>
          <p:cNvGraphicFramePr/>
          <p:nvPr>
            <p:extLst>
              <p:ext uri="{D42A27DB-BD31-4B8C-83A1-F6EECF244321}">
                <p14:modId xmlns:p14="http://schemas.microsoft.com/office/powerpoint/2010/main" val="2730701346"/>
              </p:ext>
            </p:extLst>
          </p:nvPr>
        </p:nvGraphicFramePr>
        <p:xfrm>
          <a:off x="323640" y="1052640"/>
          <a:ext cx="8640720" cy="720000"/>
        </p:xfrm>
        <a:graphic>
          <a:graphicData uri="http://schemas.openxmlformats.org/drawingml/2006/table">
            <a:tbl>
              <a:tblPr/>
              <a:tblGrid>
                <a:gridCol w="8640720"/>
              </a:tblGrid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Суммы </a:t>
                      </a:r>
                      <a:r>
                        <a:rPr lang="ru-RU" sz="1800" b="1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наложенных</a:t>
                      </a:r>
                      <a:r>
                        <a:rPr lang="en-US" sz="1800" b="1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наложенных и взысканных</a:t>
                      </a:r>
                      <a:r>
                        <a:rPr lang="ru-RU" sz="1800" b="1" strike="noStrike" spc="-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штрафов </a:t>
                      </a:r>
                      <a:r>
                        <a:rPr lang="ru-RU" sz="1800" b="1" strike="noStrike" spc="-1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</a:t>
                      </a:r>
                      <a:r>
                        <a:rPr lang="ru-RU" sz="1800" b="1" strike="noStrike" spc="-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478950804"/>
              </p:ext>
            </p:extLst>
          </p:nvPr>
        </p:nvGraphicFramePr>
        <p:xfrm>
          <a:off x="395536" y="908720"/>
          <a:ext cx="809002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7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78594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80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6400" y="1072237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4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4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неготовности муниципальных образований</a:t>
            </a:r>
            <a:r>
              <a:rPr lang="ru-RU" altLang="ru-RU" sz="24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endParaRPr lang="ru-RU" altLang="ru-RU" sz="800" b="1" dirty="0">
              <a:solidFill>
                <a:srgbClr val="0000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эксплуатация оборудования сверх ресурса;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документов, подтверждающих готовность систем приема и разгрузки топлива, топливоприготовления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топливоподачи, а также наличие аварийного запаса топлива;</a:t>
            </a:r>
          </a:p>
          <a:p>
            <a:pPr lvl="0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невыполненных пунктов предписания Центрального управления Ростехнадзора влияющих на надежность работы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отопительный период.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559CF-5AA0-4976-89EC-B1DBD58D684E}" type="slidenum">
              <a:rPr lang="ru-RU" altLang="ru-RU" smtClean="0"/>
              <a:pPr/>
              <a:t>8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74421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910766"/>
            <a:ext cx="7772400" cy="115008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="" xmlns:a16="http://schemas.microsoft.com/office/drawing/2014/main" id="{ED789254-FD26-437F-B9BA-96DD13368D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7683056"/>
              </p:ext>
            </p:extLst>
          </p:nvPr>
        </p:nvGraphicFramePr>
        <p:xfrm>
          <a:off x="107504" y="1484784"/>
          <a:ext cx="8884579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Объект 6">
            <a:extLst>
              <a:ext uri="{FF2B5EF4-FFF2-40B4-BE49-F238E27FC236}">
                <a16:creationId xmlns="" xmlns:a16="http://schemas.microsoft.com/office/drawing/2014/main" id="{CBB9A05F-BFA4-4778-BD69-BB7CF2BD15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621802"/>
              </p:ext>
            </p:extLst>
          </p:nvPr>
        </p:nvGraphicFramePr>
        <p:xfrm>
          <a:off x="31386" y="3501008"/>
          <a:ext cx="5141391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="" xmlns:a16="http://schemas.microsoft.com/office/drawing/2014/main" id="{34510967-B254-40DA-9E62-2276640479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1896391"/>
              </p:ext>
            </p:extLst>
          </p:nvPr>
        </p:nvGraphicFramePr>
        <p:xfrm>
          <a:off x="4824536" y="3501008"/>
          <a:ext cx="4139952" cy="3539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9" name="Рисунок 23"/>
          <p:cNvPicPr/>
          <p:nvPr/>
        </p:nvPicPr>
        <p:blipFill>
          <a:blip r:embed="rId6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043608" y="116149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spc="-1" dirty="0">
                <a:solidFill>
                  <a:srgbClr val="4040B2"/>
                </a:solidFill>
                <a:latin typeface="Calibri"/>
                <a:ea typeface="+mj-ea"/>
                <a:cs typeface="+mj-cs"/>
              </a:rPr>
              <a:t>Центральное Управление Федеральной службы по экологическому, </a:t>
            </a:r>
            <a:br>
              <a:rPr lang="ru-RU" sz="1600" b="1" spc="-1" dirty="0">
                <a:solidFill>
                  <a:srgbClr val="4040B2"/>
                </a:solidFill>
                <a:latin typeface="Calibri"/>
                <a:ea typeface="+mj-ea"/>
                <a:cs typeface="+mj-cs"/>
              </a:rPr>
            </a:br>
            <a:r>
              <a:rPr lang="ru-RU" sz="1600" b="1" spc="-1" dirty="0">
                <a:solidFill>
                  <a:srgbClr val="4040B2"/>
                </a:solidFill>
                <a:latin typeface="Calibri"/>
                <a:ea typeface="+mj-ea"/>
                <a:cs typeface="+mj-cs"/>
              </a:rPr>
              <a:t>технологическому и атомному надзору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46719-E1EF-4585-A0C9-5E3C3D1A8013}" type="slidenum">
              <a:rPr lang="ru-RU" altLang="ru-RU" smtClean="0"/>
              <a:pPr/>
              <a:t>9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884379648"/>
      </p:ext>
    </p:extLst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77746</TotalTime>
  <Words>440</Words>
  <Application>Microsoft Office PowerPoint</Application>
  <PresentationFormat>Экран (4:3)</PresentationFormat>
  <Paragraphs>161</Paragraphs>
  <Slides>16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Open Sans</vt:lpstr>
      <vt:lpstr>Tempora LGC Uni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lenovoV30a</cp:lastModifiedBy>
  <cp:revision>3160</cp:revision>
  <cp:lastPrinted>2024-02-16T06:56:31Z</cp:lastPrinted>
  <dcterms:created xsi:type="dcterms:W3CDTF">2000-02-02T11:29:10Z</dcterms:created>
  <dcterms:modified xsi:type="dcterms:W3CDTF">2024-03-07T12:57:53Z</dcterms:modified>
</cp:coreProperties>
</file>