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40"/>
  </p:notesMasterIdLst>
  <p:handoutMasterIdLst>
    <p:handoutMasterId r:id="rId41"/>
  </p:handoutMasterIdLst>
  <p:sldIdLst>
    <p:sldId id="261" r:id="rId2"/>
    <p:sldId id="262" r:id="rId3"/>
    <p:sldId id="264" r:id="rId4"/>
    <p:sldId id="265" r:id="rId5"/>
    <p:sldId id="266" r:id="rId6"/>
    <p:sldId id="267" r:id="rId7"/>
    <p:sldId id="269" r:id="rId8"/>
    <p:sldId id="270" r:id="rId9"/>
    <p:sldId id="272" r:id="rId10"/>
    <p:sldId id="273" r:id="rId11"/>
    <p:sldId id="274" r:id="rId12"/>
    <p:sldId id="277" r:id="rId13"/>
    <p:sldId id="279" r:id="rId14"/>
    <p:sldId id="280" r:id="rId15"/>
    <p:sldId id="281" r:id="rId16"/>
    <p:sldId id="283" r:id="rId17"/>
    <p:sldId id="285" r:id="rId18"/>
    <p:sldId id="284" r:id="rId19"/>
    <p:sldId id="302" r:id="rId20"/>
    <p:sldId id="303" r:id="rId21"/>
    <p:sldId id="286" r:id="rId22"/>
    <p:sldId id="287" r:id="rId23"/>
    <p:sldId id="288" r:id="rId24"/>
    <p:sldId id="290" r:id="rId25"/>
    <p:sldId id="304" r:id="rId26"/>
    <p:sldId id="305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9" r:id="rId35"/>
    <p:sldId id="298" r:id="rId36"/>
    <p:sldId id="301" r:id="rId37"/>
    <p:sldId id="300" r:id="rId38"/>
    <p:sldId id="306" r:id="rId39"/>
  </p:sldIdLst>
  <p:sldSz cx="10691813" cy="7559675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143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287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431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857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607183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128620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650056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171493" algn="l" defTabSz="1042873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2266"/>
    <a:srgbClr val="062EA9"/>
    <a:srgbClr val="B9DDDF"/>
    <a:srgbClr val="8FAADC"/>
    <a:srgbClr val="082FAC"/>
    <a:srgbClr val="BBE0E3"/>
    <a:srgbClr val="E7F3F4"/>
    <a:srgbClr val="F3F9FA"/>
    <a:srgbClr val="97E4FF"/>
    <a:srgbClr val="093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433" autoAdjust="0"/>
  </p:normalViewPr>
  <p:slideViewPr>
    <p:cSldViewPr>
      <p:cViewPr varScale="1">
        <p:scale>
          <a:sx n="98" d="100"/>
          <a:sy n="98" d="100"/>
        </p:scale>
        <p:origin x="1422" y="108"/>
      </p:cViewPr>
      <p:guideLst>
        <p:guide orient="horz" pos="2381"/>
        <p:guide pos="33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67" tIns="45885" rIns="91767" bIns="45885" numCol="1" anchor="t" anchorCtr="0" compatLnSpc="1">
            <a:prstTxWarp prst="textNoShape">
              <a:avLst/>
            </a:prstTxWarp>
          </a:bodyPr>
          <a:lstStyle>
            <a:lvl1pPr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67" tIns="45885" rIns="91767" bIns="45885" numCol="1" anchor="t" anchorCtr="0" compatLnSpc="1">
            <a:prstTxWarp prst="textNoShape">
              <a:avLst/>
            </a:prstTxWarp>
          </a:bodyPr>
          <a:lstStyle>
            <a:lvl1pPr algn="r"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67" tIns="45885" rIns="91767" bIns="45885" numCol="1" anchor="b" anchorCtr="0" compatLnSpc="1">
            <a:prstTxWarp prst="textNoShape">
              <a:avLst/>
            </a:prstTxWarp>
          </a:bodyPr>
          <a:lstStyle>
            <a:lvl1pPr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67" tIns="45885" rIns="91767" bIns="45885" numCol="1" anchor="b" anchorCtr="0" compatLnSpc="1">
            <a:prstTxWarp prst="textNoShape">
              <a:avLst/>
            </a:prstTxWarp>
          </a:bodyPr>
          <a:lstStyle>
            <a:lvl1pPr algn="r" defTabSz="916900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67" tIns="45885" rIns="91767" bIns="45885" numCol="1" anchor="t" anchorCtr="0" compatLnSpc="1">
            <a:prstTxWarp prst="textNoShape">
              <a:avLst/>
            </a:prstTxWarp>
          </a:bodyPr>
          <a:lstStyle>
            <a:lvl1pPr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67" tIns="45885" rIns="91767" bIns="45885" numCol="1" anchor="t" anchorCtr="0" compatLnSpc="1">
            <a:prstTxWarp prst="textNoShape">
              <a:avLst/>
            </a:prstTxWarp>
          </a:bodyPr>
          <a:lstStyle>
            <a:lvl1pPr algn="r"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46125"/>
            <a:ext cx="526256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3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67" tIns="45885" rIns="91767" bIns="458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67" tIns="45885" rIns="91767" bIns="45885" numCol="1" anchor="b" anchorCtr="0" compatLnSpc="1">
            <a:prstTxWarp prst="textNoShape">
              <a:avLst/>
            </a:prstTxWarp>
          </a:bodyPr>
          <a:lstStyle>
            <a:lvl1pPr defTabSz="917734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67" tIns="45885" rIns="91767" bIns="45885" numCol="1" anchor="b" anchorCtr="0" compatLnSpc="1">
            <a:prstTxWarp prst="textNoShape">
              <a:avLst/>
            </a:prstTxWarp>
          </a:bodyPr>
          <a:lstStyle>
            <a:lvl1pPr algn="r" defTabSz="916900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69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21437" algn="l" rtl="0" eaLnBrk="0" fontAlgn="base" hangingPunct="0">
      <a:spcBef>
        <a:spcPct val="30000"/>
      </a:spcBef>
      <a:spcAft>
        <a:spcPct val="0"/>
      </a:spcAft>
      <a:defRPr sz="1369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42873" algn="l" rtl="0" eaLnBrk="0" fontAlgn="base" hangingPunct="0">
      <a:spcBef>
        <a:spcPct val="30000"/>
      </a:spcBef>
      <a:spcAft>
        <a:spcPct val="0"/>
      </a:spcAft>
      <a:defRPr sz="1369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64310" algn="l" rtl="0" eaLnBrk="0" fontAlgn="base" hangingPunct="0">
      <a:spcBef>
        <a:spcPct val="30000"/>
      </a:spcBef>
      <a:spcAft>
        <a:spcPct val="0"/>
      </a:spcAft>
      <a:defRPr sz="1369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85746" algn="l" rtl="0" eaLnBrk="0" fontAlgn="base" hangingPunct="0">
      <a:spcBef>
        <a:spcPct val="30000"/>
      </a:spcBef>
      <a:spcAft>
        <a:spcPct val="0"/>
      </a:spcAft>
      <a:defRPr sz="1369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886" y="2348400"/>
            <a:ext cx="9088041" cy="162043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1564" y="302738"/>
            <a:ext cx="2405658" cy="64502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591" y="302738"/>
            <a:ext cx="7038777" cy="64502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34591" y="1763925"/>
            <a:ext cx="9622632" cy="4989036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80" y="4857792"/>
            <a:ext cx="908804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202" y="300988"/>
            <a:ext cx="5977020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591" y="1581933"/>
            <a:ext cx="3517533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591" y="302737"/>
            <a:ext cx="9622632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591" y="1763925"/>
            <a:ext cx="9622632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591" y="6884204"/>
            <a:ext cx="249475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43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036" y="6884204"/>
            <a:ext cx="3385741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43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466" y="6884204"/>
            <a:ext cx="249475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43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9pPr>
    </p:titleStyle>
    <p:bodyStyle>
      <a:lvl1pPr marL="377979" indent="-377979" algn="l" rtl="0" eaLnBrk="0" fontAlgn="base" hangingPunct="0">
        <a:spcBef>
          <a:spcPct val="20000"/>
        </a:spcBef>
        <a:spcAft>
          <a:spcPct val="0"/>
        </a:spcAft>
        <a:buChar char="•"/>
        <a:defRPr sz="3527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0" fontAlgn="base" hangingPunct="0">
        <a:spcBef>
          <a:spcPct val="20000"/>
        </a:spcBef>
        <a:spcAft>
          <a:spcPct val="0"/>
        </a:spcAft>
        <a:buChar char="–"/>
        <a:defRPr sz="3086">
          <a:solidFill>
            <a:schemeClr val="tx1"/>
          </a:solidFill>
          <a:latin typeface="+mn-lt"/>
        </a:defRPr>
      </a:lvl2pPr>
      <a:lvl3pPr marL="1259929" indent="-251986" algn="l" rtl="0" eaLnBrk="0" fontAlgn="base" hangingPunct="0">
        <a:spcBef>
          <a:spcPct val="20000"/>
        </a:spcBef>
        <a:spcAft>
          <a:spcPct val="0"/>
        </a:spcAft>
        <a:buChar char="•"/>
        <a:defRPr sz="2646">
          <a:solidFill>
            <a:schemeClr val="tx1"/>
          </a:solidFill>
          <a:latin typeface="+mn-lt"/>
        </a:defRPr>
      </a:lvl3pPr>
      <a:lvl4pPr marL="1763900" indent="-251986" algn="l" rtl="0" eaLnBrk="0" fontAlgn="base" hangingPunct="0">
        <a:spcBef>
          <a:spcPct val="20000"/>
        </a:spcBef>
        <a:spcAft>
          <a:spcPct val="0"/>
        </a:spcAft>
        <a:buChar char="–"/>
        <a:defRPr sz="2205">
          <a:solidFill>
            <a:schemeClr val="tx1"/>
          </a:solidFill>
          <a:latin typeface="+mn-lt"/>
        </a:defRPr>
      </a:lvl4pPr>
      <a:lvl5pPr marL="2267872" indent="-251986" algn="l" rtl="0" eaLnBrk="0" fontAlgn="base" hangingPunct="0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5pPr>
      <a:lvl6pPr marL="2771844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6pPr>
      <a:lvl7pPr marL="3275815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7pPr>
      <a:lvl8pPr marL="3779787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8pPr>
      <a:lvl9pPr marL="4283758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2">
            <a:extLst>
              <a:ext uri="{FF2B5EF4-FFF2-40B4-BE49-F238E27FC236}">
                <a16:creationId xmlns:a16="http://schemas.microsoft.com/office/drawing/2014/main" id="{B7CB39AE-16A4-4BAE-BEFA-7EB0B2DA6B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9541" y="6473620"/>
            <a:ext cx="8912731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15DE33-33A5-4307-A6AF-4C48BA03FEB4}"/>
              </a:ext>
            </a:extLst>
          </p:cNvPr>
          <p:cNvSpPr txBox="1">
            <a:spLocks/>
          </p:cNvSpPr>
          <p:nvPr/>
        </p:nvSpPr>
        <p:spPr>
          <a:xfrm>
            <a:off x="0" y="6473620"/>
            <a:ext cx="10691813" cy="1108735"/>
          </a:xfrm>
          <a:prstGeom prst="rect">
            <a:avLst/>
          </a:prstGeom>
        </p:spPr>
        <p:txBody>
          <a:bodyPr anchor="ctr"/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013450" algn="l"/>
              </a:tabLst>
            </a:pPr>
            <a:r>
              <a:rPr lang="ru-RU" sz="2000" b="1" dirty="0">
                <a:solidFill>
                  <a:srgbClr val="222266"/>
                </a:solidFill>
              </a:rPr>
              <a:t>2025 год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B0E5FE-7C46-4C2C-8200-5450B5B31FF4}"/>
              </a:ext>
            </a:extLst>
          </p:cNvPr>
          <p:cNvSpPr txBox="1"/>
          <p:nvPr/>
        </p:nvSpPr>
        <p:spPr>
          <a:xfrm>
            <a:off x="-1" y="1907452"/>
            <a:ext cx="10691813" cy="341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3200" b="1" dirty="0">
                <a:solidFill>
                  <a:srgbClr val="222266"/>
                </a:solidFill>
                <a:latin typeface="+mj-lt"/>
              </a:rPr>
              <a:t>Доклад</a:t>
            </a:r>
          </a:p>
          <a:p>
            <a:pPr algn="ctr">
              <a:lnSpc>
                <a:spcPct val="114000"/>
              </a:lnSpc>
            </a:pPr>
            <a:r>
              <a:rPr lang="ru-RU" sz="3200" b="1" dirty="0">
                <a:solidFill>
                  <a:srgbClr val="222266"/>
                </a:solidFill>
                <a:latin typeface="+mj-lt"/>
              </a:rPr>
              <a:t>Центрального управления  Ростехнадзора</a:t>
            </a:r>
          </a:p>
          <a:p>
            <a:pPr algn="ctr">
              <a:lnSpc>
                <a:spcPct val="114000"/>
              </a:lnSpc>
            </a:pPr>
            <a:endParaRPr lang="ru-RU" sz="3200" b="1" dirty="0">
              <a:solidFill>
                <a:srgbClr val="222266"/>
              </a:solidFill>
              <a:latin typeface="+mj-lt"/>
            </a:endParaRPr>
          </a:p>
          <a:p>
            <a:pPr algn="ctr">
              <a:lnSpc>
                <a:spcPct val="114000"/>
              </a:lnSpc>
            </a:pPr>
            <a:r>
              <a:rPr lang="ru-RU" sz="3200" b="1" dirty="0">
                <a:solidFill>
                  <a:srgbClr val="222266"/>
                </a:solidFill>
                <a:latin typeface="+mj-lt"/>
              </a:rPr>
              <a:t>«Изменения действующего законодательства </a:t>
            </a:r>
            <a:br>
              <a:rPr lang="ru-RU" sz="3200" b="1" dirty="0">
                <a:solidFill>
                  <a:srgbClr val="222266"/>
                </a:solidFill>
                <a:latin typeface="+mj-lt"/>
              </a:rPr>
            </a:br>
            <a:r>
              <a:rPr lang="ru-RU" sz="3200" b="1" dirty="0">
                <a:solidFill>
                  <a:srgbClr val="222266"/>
                </a:solidFill>
                <a:latin typeface="+mj-lt"/>
              </a:rPr>
              <a:t>в области безопасности в 2024 году </a:t>
            </a:r>
            <a:br>
              <a:rPr lang="ru-RU" sz="3200" b="1" dirty="0">
                <a:solidFill>
                  <a:srgbClr val="222266"/>
                </a:solidFill>
                <a:latin typeface="+mj-lt"/>
              </a:rPr>
            </a:br>
            <a:r>
              <a:rPr lang="ru-RU" sz="3200" b="1" dirty="0">
                <a:solidFill>
                  <a:srgbClr val="222266"/>
                </a:solidFill>
                <a:latin typeface="+mj-lt"/>
              </a:rPr>
              <a:t>и в </a:t>
            </a:r>
            <a:r>
              <a:rPr lang="en-US" sz="3200" b="1" dirty="0">
                <a:solidFill>
                  <a:srgbClr val="222266"/>
                </a:solidFill>
                <a:latin typeface="+mj-lt"/>
              </a:rPr>
              <a:t>I</a:t>
            </a:r>
            <a:r>
              <a:rPr lang="ru-RU" sz="3200" b="1" dirty="0">
                <a:solidFill>
                  <a:srgbClr val="222266"/>
                </a:solidFill>
                <a:latin typeface="+mj-lt"/>
              </a:rPr>
              <a:t> квартале 2025 года»</a:t>
            </a:r>
          </a:p>
        </p:txBody>
      </p:sp>
    </p:spTree>
    <p:extLst>
      <p:ext uri="{BB962C8B-B14F-4D97-AF65-F5344CB8AC3E}">
        <p14:creationId xmlns:p14="http://schemas.microsoft.com/office/powerpoint/2010/main" val="2599146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302708" y="1475581"/>
            <a:ext cx="10086395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8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1 марта 2025 г. вступило в силу постановление Правительства РФ № 1410, которое внесло изменения в Положение о лицензировании эксплуатации взрывопожароопасных и химически опасных производственных объектов I, II и III классов опасности, утверждённое постановлением Правительства РФ от 12 октября 2020 г.  № 1661 </a:t>
            </a:r>
          </a:p>
          <a:p>
            <a:pPr indent="450215" algn="just">
              <a:spcAft>
                <a:spcPts val="800"/>
              </a:spcAft>
            </a:pPr>
            <a:endParaRPr lang="ru-RU" sz="8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8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Ключевые изменения коснулись: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сроков предоставления государственной услуги по лицензированию эксплуатации взрывопожароопасных и химически опасных производственных объектов I, II и III классов опасности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пакета документов</a:t>
            </a:r>
            <a:r>
              <a:rPr lang="ru-RU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Скорректирован пункт 7 Положения № 1661, который содержит перечень сведений, необходимых для представления заявителем в лицензирующий орган. Требования о представлении копий документов утратили силу. Сокращен перечень указанных сведений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ru-RU" sz="8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8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Введена норма, регламентирующая порядок и срок уведомления о проведении выездной оценки соответствия лицензионным требованиям (за один рабочий день до начала проведения)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B7B7B459-6CFE-4E31-A139-4AFB9BD8B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Правительства </a:t>
            </a:r>
            <a:b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Российской Федерации  </a:t>
            </a:r>
            <a:b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от 21 октября 2024 г. № 1410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EF24C809-6D5C-4ABA-8C40-D0834AB2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4833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923699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146893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1241450" y="1716453"/>
            <a:ext cx="8208912" cy="5037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Ростехнадзора от 27 сентября 2024 г. № 295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изменения в перечень индикаторов риска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промышленной безопасности,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дополнен пунктом 10</a:t>
            </a:r>
          </a:p>
          <a:p>
            <a:pPr indent="450215" algn="ctr">
              <a:spcAft>
                <a:spcPts val="800"/>
              </a:spcAft>
            </a:pPr>
            <a:endParaRPr lang="ru-RU" sz="1400" b="1" dirty="0">
              <a:solidFill>
                <a:srgbClr val="222266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Ростехнадзора от 18 ноября 2024 г. № 349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изменения в перечень индикаторов риска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безопасности гидротехнических сооружений, </a:t>
            </a:r>
            <a:r>
              <a:rPr lang="ru-RU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дополнен пунктом 4</a:t>
            </a:r>
          </a:p>
          <a:p>
            <a:pPr indent="450215" algn="ctr">
              <a:spcAft>
                <a:spcPts val="800"/>
              </a:spcAft>
            </a:pPr>
            <a:endParaRPr lang="ru-RU" sz="14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Ростехнадзора от 15 октября 2024 г. № 321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изменения в перечень индикаторов риска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безопасного использования и содержания лифтов, </a:t>
            </a:r>
            <a:r>
              <a:rPr lang="ru-RU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дополнен пунктами 4 и 5</a:t>
            </a:r>
          </a:p>
          <a:p>
            <a:pPr indent="450215" algn="ctr">
              <a:spcAft>
                <a:spcPts val="800"/>
              </a:spcAft>
            </a:pPr>
            <a:endParaRPr lang="ru-RU" sz="20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494B8843-D130-4243-A055-F9FCC83A9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92098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Индикаторы риска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Нашивка 7">
            <a:extLst>
              <a:ext uri="{FF2B5EF4-FFF2-40B4-BE49-F238E27FC236}">
                <a16:creationId xmlns:a16="http://schemas.microsoft.com/office/drawing/2014/main" id="{7956B8DB-18CE-4F46-93E9-FCF76366C459}"/>
              </a:ext>
            </a:extLst>
          </p:cNvPr>
          <p:cNvSpPr/>
          <p:nvPr/>
        </p:nvSpPr>
        <p:spPr>
          <a:xfrm>
            <a:off x="708792" y="1944512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7">
            <a:extLst>
              <a:ext uri="{FF2B5EF4-FFF2-40B4-BE49-F238E27FC236}">
                <a16:creationId xmlns:a16="http://schemas.microsoft.com/office/drawing/2014/main" id="{26E024A3-911B-4818-AB73-639A935DCA21}"/>
              </a:ext>
            </a:extLst>
          </p:cNvPr>
          <p:cNvSpPr/>
          <p:nvPr/>
        </p:nvSpPr>
        <p:spPr>
          <a:xfrm>
            <a:off x="708792" y="3660404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7">
            <a:extLst>
              <a:ext uri="{FF2B5EF4-FFF2-40B4-BE49-F238E27FC236}">
                <a16:creationId xmlns:a16="http://schemas.microsoft.com/office/drawing/2014/main" id="{91F4048F-6E76-4AD5-9D83-4B90A0CF1F6D}"/>
              </a:ext>
            </a:extLst>
          </p:cNvPr>
          <p:cNvSpPr/>
          <p:nvPr/>
        </p:nvSpPr>
        <p:spPr>
          <a:xfrm>
            <a:off x="708792" y="5240544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EDD697A7-3EC4-41A3-B4FA-347DC019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4430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923699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146893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E88C8D-4C04-43FA-9323-EFB11C0E9C71}"/>
              </a:ext>
            </a:extLst>
          </p:cNvPr>
          <p:cNvSpPr txBox="1"/>
          <p:nvPr/>
        </p:nvSpPr>
        <p:spPr>
          <a:xfrm>
            <a:off x="302706" y="1191396"/>
            <a:ext cx="100863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РФ № 1955 </a:t>
            </a:r>
            <a:br>
              <a:rPr lang="ru-RU" sz="2000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изменения в постановление Правительства РФ № 336</a:t>
            </a:r>
            <a:endParaRPr lang="ru-RU" sz="20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B8189-812C-49B9-BB23-36A060B00D74}"/>
              </a:ext>
            </a:extLst>
          </p:cNvPr>
          <p:cNvSpPr txBox="1"/>
          <p:nvPr/>
        </p:nvSpPr>
        <p:spPr>
          <a:xfrm>
            <a:off x="179209" y="2029757"/>
            <a:ext cx="10333391" cy="5027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Выдача предписаний по итогам проведения </a:t>
            </a:r>
            <a:r>
              <a:rPr lang="ru-RU" sz="1600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КНМ</a:t>
            </a: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без взаимодействия с контролируемым лицом допускается в случаях, предусмотренных Федеральным законом № 248-ФЗ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  Постановлением № 336 до 1 января 2030 г. </a:t>
            </a:r>
          </a:p>
          <a:p>
            <a:pPr indent="450215" algn="just">
              <a:spcAft>
                <a:spcPts val="800"/>
              </a:spcAft>
            </a:pPr>
            <a:endParaRPr lang="ru-RU" sz="1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до 1 января 2030 г. ограничено действие норм, касающихся: </a:t>
            </a:r>
            <a:endParaRPr lang="en-US" sz="16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1) возможности проведения плановых проверок только в отношении объектов контроля, отнесённых к категориям чрезвычайно высокого и высокого риска, ОПО II класса опасности и ГТС II класса</a:t>
            </a:r>
            <a:endParaRPr lang="en-US" sz="1600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2) принятия решения о проведении профилактических и контрольных (надзорных) мероприятий посредством включения соответствующей информации в ЕРКНМ без необходимости вынесения отдельного решения</a:t>
            </a:r>
            <a:endParaRPr lang="en-US" sz="1600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3) объявления предостережения посредством подписания и опубликования электронного паспорта соответствующего предостережения без необходимости вынесения отдельного документа и внесения его в ЕРКНМ</a:t>
            </a:r>
          </a:p>
          <a:p>
            <a:pPr indent="450215" algn="just">
              <a:spcAft>
                <a:spcPts val="800"/>
              </a:spcAft>
            </a:pPr>
            <a:endParaRPr lang="ru-RU" sz="100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Профилактические визиты, не предусматривающие возможность отказа от их проведения, проводимые по поручениям Президента РФ, Председателя Правительства Президента РФ,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 запланированные к проведению в 2025 году, а также не завершённые до 1 января 2025 г., подлежат проведению до 1 января 2026 г. в соответствии с положениями нормативных правовых актов, действовавших на дату соответствующего поручения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6FB6E1B3-8C15-4EEB-9A31-9C1F53A81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92098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Правительства </a:t>
            </a:r>
            <a:b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Российской Федерации </a:t>
            </a:r>
          </a:p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от 28 декабря 2024 г. № 1955</a:t>
            </a:r>
            <a:endParaRPr kumimoji="0" lang="ru-RU" altLang="ru-RU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283F1D9F-F1DD-488B-936C-9315D18E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81519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923699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146893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C1B8189-812C-49B9-BB23-36A060B00D74}"/>
              </a:ext>
            </a:extLst>
          </p:cNvPr>
          <p:cNvSpPr txBox="1"/>
          <p:nvPr/>
        </p:nvSpPr>
        <p:spPr>
          <a:xfrm>
            <a:off x="889541" y="1403573"/>
            <a:ext cx="892426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Утверждён новый проверочный лист, применяемый Ростехнадзором при проведении плановых выездных проверок в рамках федерального государственного надзора в сфере безопасности ГТС</a:t>
            </a:r>
          </a:p>
          <a:p>
            <a:pPr indent="450215" algn="ctr">
              <a:spcAft>
                <a:spcPts val="800"/>
              </a:spcAft>
            </a:pPr>
            <a:endParaRPr lang="ru-RU" sz="24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800"/>
              </a:spcAft>
            </a:pPr>
            <a:endParaRPr lang="ru-RU" sz="24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20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Проверочный лист содержит список контрольных вопросов, ответы на которые свидетельствуют о соблюдении или несоблюдении контролируемым лицом обязательных требований</a:t>
            </a:r>
          </a:p>
        </p:txBody>
      </p:sp>
      <p:sp>
        <p:nvSpPr>
          <p:cNvPr id="14" name="Скругленный прямоугольник 1">
            <a:extLst>
              <a:ext uri="{FF2B5EF4-FFF2-40B4-BE49-F238E27FC236}">
                <a16:creationId xmlns:a16="http://schemas.microsoft.com/office/drawing/2014/main" id="{870B076B-6804-4CFE-93E7-8C2D729AD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92098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</a:t>
            </a:r>
            <a:r>
              <a:rPr kumimoji="0" lang="ru-RU" alt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риказ</a:t>
            </a: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Ростехнадзора </a:t>
            </a:r>
            <a:b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от 9 сентября 2024 г. № 274 </a:t>
            </a:r>
          </a:p>
        </p:txBody>
      </p:sp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F08F404E-AAA3-41C4-8B76-7CB31C81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29775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C1B8189-812C-49B9-BB23-36A060B00D74}"/>
              </a:ext>
            </a:extLst>
          </p:cNvPr>
          <p:cNvSpPr txBox="1"/>
          <p:nvPr/>
        </p:nvSpPr>
        <p:spPr>
          <a:xfrm>
            <a:off x="431690" y="1966211"/>
            <a:ext cx="98284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остановлением Правительства РФ № 1987 до 1 января 2026 г. продлены </a:t>
            </a:r>
            <a:r>
              <a:rPr lang="ru-RU" sz="20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действие Правил установления охранных зон объектов электросетевого хозяйства и особых условий использования земельных участков, расположенных в границах таких зон, а также полномочия </a:t>
            </a:r>
            <a:br>
              <a:rPr lang="ru-RU" sz="20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 проверке соблюдения особых условий использования земельных участков при осуществлении федерального государственного энергетического надзора</a:t>
            </a:r>
          </a:p>
        </p:txBody>
      </p:sp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Правительства </a:t>
            </a:r>
            <a:b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Российской Федерации от 30 декабря 2024 г. № 1987,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Правительства </a:t>
            </a:r>
            <a:b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Российской Федерации от 29 января 2025 г. № 63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8CB7D-D421-4210-88F1-28D4166B39A4}"/>
              </a:ext>
            </a:extLst>
          </p:cNvPr>
          <p:cNvSpPr txBox="1"/>
          <p:nvPr/>
        </p:nvSpPr>
        <p:spPr>
          <a:xfrm>
            <a:off x="78370" y="4787949"/>
            <a:ext cx="10535072" cy="1733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29 января 2025 г. опубликовано постановление Правительства РФ № 63 </a:t>
            </a:r>
            <a:b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постановление Правительства Российской Федерации от 2 июня 2022 г. № 1014»,</a:t>
            </a:r>
            <a:r>
              <a:rPr lang="ru-RU" sz="20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которым внесены уточнения в Порядок расследования причин аварийных  ситуаций в сфере теплоснабжения</a:t>
            </a:r>
          </a:p>
          <a:p>
            <a:pPr indent="450215" algn="ctr">
              <a:spcAft>
                <a:spcPts val="800"/>
              </a:spcAft>
            </a:pPr>
            <a:endParaRPr lang="ru-RU" sz="20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66308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 Федеральный закон № 540-ФЗ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15</a:t>
            </a:fld>
            <a:endParaRPr lang="ru-RU" altLang="ru-RU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FC668C92-FEF4-4093-ABA8-5AA6C51DA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" y="949055"/>
            <a:ext cx="9144000" cy="261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b="1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 </a:t>
            </a:r>
            <a:r>
              <a:rPr lang="ru-RU" b="1" u="sng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28 декабря 2024 г.</a:t>
            </a:r>
            <a:r>
              <a:rPr lang="ru-RU" b="1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 вступил в силу Федеральный закон </a:t>
            </a:r>
            <a:br>
              <a:rPr lang="ru-RU" b="1" cap="small" dirty="0">
                <a:solidFill>
                  <a:srgbClr val="222268"/>
                </a:solidFill>
                <a:latin typeface="Arial" charset="0"/>
                <a:cs typeface="Arial" charset="0"/>
              </a:rPr>
            </a:br>
            <a:r>
              <a:rPr lang="ru-RU" b="1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от 28 декабря 2024 г. № 540-ФЗ </a:t>
            </a:r>
          </a:p>
          <a:p>
            <a:pPr algn="ctr">
              <a:defRPr/>
            </a:pPr>
            <a:r>
              <a:rPr lang="ru-RU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«О внесении изменений в Федеральный закон </a:t>
            </a:r>
            <a:br>
              <a:rPr lang="en-US" cap="small" dirty="0">
                <a:solidFill>
                  <a:srgbClr val="222268"/>
                </a:solidFill>
                <a:latin typeface="Arial" charset="0"/>
                <a:cs typeface="Arial" charset="0"/>
              </a:rPr>
            </a:br>
            <a:r>
              <a:rPr lang="ru-RU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«О государственном контроле (надзоре) </a:t>
            </a:r>
            <a:br>
              <a:rPr lang="ru-RU" cap="small" dirty="0">
                <a:solidFill>
                  <a:srgbClr val="222268"/>
                </a:solidFill>
                <a:latin typeface="Arial" charset="0"/>
                <a:cs typeface="Arial" charset="0"/>
              </a:rPr>
            </a:br>
            <a:r>
              <a:rPr lang="ru-RU" cap="small" dirty="0">
                <a:solidFill>
                  <a:srgbClr val="222268"/>
                </a:solidFill>
                <a:latin typeface="Arial" charset="0"/>
                <a:cs typeface="Arial" charset="0"/>
              </a:rPr>
              <a:t>и муниципальном контроле в Российской Федерации» </a:t>
            </a:r>
            <a:br>
              <a:rPr lang="ru-RU" cap="small" dirty="0">
                <a:solidFill>
                  <a:srgbClr val="222268"/>
                </a:solidFill>
                <a:latin typeface="Arial" charset="0"/>
                <a:cs typeface="Arial" charset="0"/>
              </a:rPr>
            </a:br>
            <a:r>
              <a:rPr lang="ru-RU" cap="small" dirty="0">
                <a:solidFill>
                  <a:srgbClr val="C00000"/>
                </a:solidFill>
                <a:latin typeface="Arial" charset="0"/>
                <a:cs typeface="Arial" charset="0"/>
              </a:rPr>
              <a:t>(за исключением отдельных положений, вступающих в силу в иные сроки)</a:t>
            </a:r>
            <a:endParaRPr lang="en-US" cap="small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21F0E4D-AD6A-4EE7-88DB-DC33C9CE5F9A}"/>
              </a:ext>
            </a:extLst>
          </p:cNvPr>
          <p:cNvSpPr/>
          <p:nvPr/>
        </p:nvSpPr>
        <p:spPr>
          <a:xfrm>
            <a:off x="1292400" y="3194300"/>
            <a:ext cx="81070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268"/>
                </a:solidFill>
                <a:latin typeface="+mj-lt"/>
              </a:rPr>
              <a:t>Федеральным законом № 540-ФЗ:</a:t>
            </a:r>
          </a:p>
          <a:p>
            <a:endParaRPr lang="ru-RU" dirty="0">
              <a:solidFill>
                <a:srgbClr val="222268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22268"/>
                </a:solidFill>
                <a:latin typeface="+mj-lt"/>
              </a:rPr>
              <a:t>внесены изменения в 47 статей,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22268"/>
                </a:solidFill>
                <a:latin typeface="+mj-lt"/>
              </a:rPr>
              <a:t>введены в действие 5 новых статей,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22268"/>
                </a:solidFill>
                <a:latin typeface="+mj-lt"/>
              </a:rPr>
              <a:t>утратила силу статья 89 «Возражения в отношении акта контрольного (надзорного) мероприятия» Федерального закона № 248-ФЗ</a:t>
            </a:r>
          </a:p>
          <a:p>
            <a:endParaRPr lang="ru-RU" u="sng" dirty="0">
              <a:solidFill>
                <a:srgbClr val="222268"/>
              </a:solidFill>
              <a:latin typeface="+mj-lt"/>
            </a:endParaRPr>
          </a:p>
          <a:p>
            <a:r>
              <a:rPr lang="ru-RU" b="1" u="sng" dirty="0">
                <a:solidFill>
                  <a:srgbClr val="222268"/>
                </a:solidFill>
                <a:latin typeface="+mj-lt"/>
              </a:rPr>
              <a:t>Дополнительно вступят в силу изменения:</a:t>
            </a:r>
          </a:p>
          <a:p>
            <a:endParaRPr lang="ru-RU" dirty="0">
              <a:solidFill>
                <a:srgbClr val="222268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222268"/>
                </a:solidFill>
                <a:latin typeface="+mj-lt"/>
              </a:rPr>
              <a:t>с 1 сентября 2025 г. - в статьи 17, 87 Федерального закона № 248-ФЗ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rgbClr val="222268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222268"/>
                </a:solidFill>
                <a:latin typeface="+mj-lt"/>
              </a:rPr>
              <a:t>с 1 января 2026 г. - в статью 91 Федерального закона № 248-ФЗ</a:t>
            </a:r>
          </a:p>
        </p:txBody>
      </p:sp>
    </p:spTree>
    <p:extLst>
      <p:ext uri="{BB962C8B-B14F-4D97-AF65-F5344CB8AC3E}">
        <p14:creationId xmlns:p14="http://schemas.microsoft.com/office/powerpoint/2010/main" val="4211361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Статья 17. Информационные системы государственного контроля (надзора), муниципального контроля (часть 1)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16</a:t>
            </a:fld>
            <a:endParaRPr lang="ru-RU" alt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656CA7E-318E-49A6-83DF-2F63F42AD01C}"/>
              </a:ext>
            </a:extLst>
          </p:cNvPr>
          <p:cNvSpPr/>
          <p:nvPr/>
        </p:nvSpPr>
        <p:spPr>
          <a:xfrm>
            <a:off x="1660784" y="1625401"/>
            <a:ext cx="737024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ИНФОРМАЦИОННЫЕ СИСТЕМЫ</a:t>
            </a:r>
          </a:p>
          <a:p>
            <a:pPr algn="ctr"/>
            <a:endParaRPr lang="ru-RU" sz="1400" b="1" dirty="0">
              <a:solidFill>
                <a:srgbClr val="222268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</a:rPr>
              <a:t>ЕРВК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</a:rPr>
              <a:t>ЕРКНМ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</a:rPr>
              <a:t>Подсистема досудебного обжалования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</a:rPr>
              <a:t>Реестр заключений о подтверждении соблюдения обязательных требований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</a:rPr>
              <a:t>Информационные системы контрольных (надзорных) органов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</a:rPr>
              <a:t>Система административного производства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C00000"/>
                </a:solidFill>
              </a:rPr>
              <a:t>Мобильное приложение «Инспектор»</a:t>
            </a:r>
          </a:p>
        </p:txBody>
      </p:sp>
    </p:spTree>
    <p:extLst>
      <p:ext uri="{BB962C8B-B14F-4D97-AF65-F5344CB8AC3E}">
        <p14:creationId xmlns:p14="http://schemas.microsoft.com/office/powerpoint/2010/main" val="1607213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Статья 19. Единый реестр контрольных </a:t>
            </a:r>
            <a:b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(надзорных) мероприятий (часть 1)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17</a:t>
            </a:fld>
            <a:endParaRPr lang="ru-RU" alt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8CEF2C0-FDBC-4852-B62C-9693D9E0C524}"/>
              </a:ext>
            </a:extLst>
          </p:cNvPr>
          <p:cNvSpPr/>
          <p:nvPr/>
        </p:nvSpPr>
        <p:spPr>
          <a:xfrm>
            <a:off x="2393578" y="1619597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ПОДЛЕЖАТ УЧЁТУ В ЕРКНМ</a:t>
            </a:r>
          </a:p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акты и (или) предписания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C774B786-D47F-4E6B-88FF-CDC8C58CCA7D}"/>
              </a:ext>
            </a:extLst>
          </p:cNvPr>
          <p:cNvCxnSpPr>
            <a:cxnSpLocks/>
            <a:stCxn id="17" idx="2"/>
            <a:endCxn id="20" idx="0"/>
          </p:cNvCxnSpPr>
          <p:nvPr/>
        </p:nvCxnSpPr>
        <p:spPr bwMode="auto">
          <a:xfrm flipH="1">
            <a:off x="3338027" y="2635260"/>
            <a:ext cx="2223903" cy="684413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BDB316C2-A1F7-4F1A-96FA-38973BD79A07}"/>
              </a:ext>
            </a:extLst>
          </p:cNvPr>
          <p:cNvCxnSpPr>
            <a:cxnSpLocks/>
            <a:stCxn id="17" idx="2"/>
            <a:endCxn id="21" idx="0"/>
          </p:cNvCxnSpPr>
          <p:nvPr/>
        </p:nvCxnSpPr>
        <p:spPr bwMode="auto">
          <a:xfrm>
            <a:off x="5561930" y="2635260"/>
            <a:ext cx="2168585" cy="684414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6D643C51-C5CF-4A35-AF8E-962780B767B6}"/>
              </a:ext>
            </a:extLst>
          </p:cNvPr>
          <p:cNvSpPr/>
          <p:nvPr/>
        </p:nvSpPr>
        <p:spPr bwMode="auto">
          <a:xfrm>
            <a:off x="1573831" y="3319673"/>
            <a:ext cx="3528392" cy="797547"/>
          </a:xfrm>
          <a:prstGeom prst="roundRect">
            <a:avLst/>
          </a:prstGeom>
          <a:solidFill>
            <a:srgbClr val="22226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КНМ без взаимодействия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CA4CF8A7-CE95-4778-BE4F-D7DD586417EB}"/>
              </a:ext>
            </a:extLst>
          </p:cNvPr>
          <p:cNvSpPr/>
          <p:nvPr/>
        </p:nvSpPr>
        <p:spPr bwMode="auto">
          <a:xfrm>
            <a:off x="5966319" y="3319674"/>
            <a:ext cx="3528392" cy="797548"/>
          </a:xfrm>
          <a:prstGeom prst="roundRect">
            <a:avLst/>
          </a:prstGeom>
          <a:solidFill>
            <a:srgbClr val="22226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chemeClr val="bg1"/>
                </a:solidFill>
                <a:latin typeface="Arial" charset="0"/>
              </a:rPr>
              <a:t>п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остоянный государственный надзор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B9E747C3-8D77-4014-A233-1ADBD78AE4E0}"/>
              </a:ext>
            </a:extLst>
          </p:cNvPr>
          <p:cNvSpPr/>
          <p:nvPr/>
        </p:nvSpPr>
        <p:spPr bwMode="auto">
          <a:xfrm>
            <a:off x="1573831" y="4715941"/>
            <a:ext cx="7920880" cy="132169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6267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C00000"/>
                </a:solidFill>
                <a:latin typeface="Arial" charset="0"/>
              </a:rPr>
              <a:t>в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случае выявления нарушений обязательных требований, оформления актов и (или) выдачи предписаний об устранении выявленных нарушений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3467275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Статья 23. Категории риска причинения вреда </a:t>
            </a:r>
            <a:b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(ущерба) и индикаторы риска нарушения </a:t>
            </a:r>
            <a:b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обязательных требований (часть 7)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18</a:t>
            </a:fld>
            <a:endParaRPr lang="ru-RU" alt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4A96E0B-94D5-4027-939B-36D2184FB876}"/>
              </a:ext>
            </a:extLst>
          </p:cNvPr>
          <p:cNvSpPr/>
          <p:nvPr/>
        </p:nvSpPr>
        <p:spPr>
          <a:xfrm>
            <a:off x="1349462" y="1967353"/>
            <a:ext cx="7992888" cy="362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ДОПОЛНИТЕЛЬНЫЕ КРИТЕРИИ ДЛЯ ОЦЕНКИ ДОБРОСОВЕСТНОСТИ </a:t>
            </a:r>
            <a:r>
              <a:rPr lang="ru-RU" sz="2000" b="1" cap="all" dirty="0">
                <a:solidFill>
                  <a:srgbClr val="222268"/>
                </a:solidFill>
              </a:rPr>
              <a:t>контролируемых </a:t>
            </a:r>
            <a:r>
              <a:rPr lang="ru-RU" sz="2000" b="1" dirty="0">
                <a:solidFill>
                  <a:srgbClr val="222268"/>
                </a:solidFill>
              </a:rPr>
              <a:t>ЛИЦ </a:t>
            </a:r>
          </a:p>
          <a:p>
            <a:pPr algn="just">
              <a:lnSpc>
                <a:spcPct val="114000"/>
              </a:lnSpc>
            </a:pPr>
            <a:endParaRPr lang="ru-RU" sz="1400" b="1" dirty="0">
              <a:solidFill>
                <a:srgbClr val="222268"/>
              </a:solidFill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222268"/>
                </a:solidFill>
              </a:rPr>
              <a:t>отсутствие нарушений обязательных требований, выявленных по результатам проведения обязательных профилактических визитов или КНМ, </a:t>
            </a:r>
            <a:r>
              <a:rPr lang="ru-RU" b="1" u="sng" dirty="0">
                <a:solidFill>
                  <a:srgbClr val="222268"/>
                </a:solidFill>
              </a:rPr>
              <a:t>в течение определенного периода времени</a:t>
            </a:r>
          </a:p>
          <a:p>
            <a:pPr algn="just">
              <a:lnSpc>
                <a:spcPct val="120000"/>
              </a:lnSpc>
            </a:pPr>
            <a:endParaRPr lang="ru-RU" sz="1400" b="1" dirty="0">
              <a:solidFill>
                <a:srgbClr val="222268"/>
              </a:solidFill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222268"/>
                </a:solidFill>
              </a:rPr>
              <a:t>наличие определенного </a:t>
            </a:r>
            <a:r>
              <a:rPr lang="ru-RU" b="1" u="sng" dirty="0">
                <a:solidFill>
                  <a:srgbClr val="222268"/>
                </a:solidFill>
              </a:rPr>
              <a:t>публичной оценкой уровня соблюдения обязательных требований</a:t>
            </a:r>
            <a:r>
              <a:rPr lang="ru-RU" b="1" dirty="0">
                <a:solidFill>
                  <a:srgbClr val="222268"/>
                </a:solidFill>
              </a:rPr>
              <a:t> уровня соблюдения обязательных требований, если такая оценка предусмотрена в рамках вида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581971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25. Учет рисков причинения вреда (ущерба) охраняемым законом ценностям при проведении плановых КНМ и обязательных профилактических визитов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19</a:t>
            </a:fld>
            <a:endParaRPr lang="ru-RU" alt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7C8C3FF-F3D4-4751-BB95-2FE60868DB02}"/>
              </a:ext>
            </a:extLst>
          </p:cNvPr>
          <p:cNvSpPr/>
          <p:nvPr/>
        </p:nvSpPr>
        <p:spPr>
          <a:xfrm>
            <a:off x="1457474" y="1475581"/>
            <a:ext cx="799288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Периодичность проведения плановых КНМ </a:t>
            </a:r>
          </a:p>
          <a:p>
            <a:pPr algn="ctr"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и обязательных профилактических визитов:</a:t>
            </a:r>
            <a:endParaRPr lang="ru-RU" sz="1400" b="1" dirty="0">
              <a:solidFill>
                <a:srgbClr val="262673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C15620-10F1-493E-9264-63D6FBC9E030}"/>
              </a:ext>
            </a:extLst>
          </p:cNvPr>
          <p:cNvSpPr txBox="1"/>
          <p:nvPr/>
        </p:nvSpPr>
        <p:spPr>
          <a:xfrm>
            <a:off x="1395088" y="2361742"/>
            <a:ext cx="81176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u-RU" dirty="0">
                <a:solidFill>
                  <a:srgbClr val="222268"/>
                </a:solidFill>
              </a:rPr>
              <a:t>не менее 1-го, но не более 2-х плановых КНМ в год - для объектов контроля, отнесенных к категории </a:t>
            </a:r>
            <a:r>
              <a:rPr lang="ru-RU" u="sng" dirty="0">
                <a:solidFill>
                  <a:srgbClr val="222268"/>
                </a:solidFill>
              </a:rPr>
              <a:t>чрезвычайно высокого риска</a:t>
            </a:r>
          </a:p>
          <a:p>
            <a:pPr marL="342900" indent="-342900" algn="just"/>
            <a:endParaRPr lang="ru-RU" dirty="0">
              <a:solidFill>
                <a:srgbClr val="222268"/>
              </a:solidFill>
            </a:endParaRPr>
          </a:p>
          <a:p>
            <a:pPr marL="342900" indent="-342900" algn="just"/>
            <a:r>
              <a:rPr lang="ru-RU" dirty="0">
                <a:solidFill>
                  <a:srgbClr val="222268"/>
                </a:solidFill>
              </a:rPr>
              <a:t>2) 1 плановое КНМ в 2 года либо 1 обязательный профилактический визит в год - для объектов контроля, отнесенных к категории </a:t>
            </a:r>
            <a:br>
              <a:rPr lang="ru-RU" dirty="0">
                <a:solidFill>
                  <a:srgbClr val="222268"/>
                </a:solidFill>
              </a:rPr>
            </a:br>
            <a:r>
              <a:rPr lang="ru-RU" u="sng" dirty="0">
                <a:solidFill>
                  <a:srgbClr val="222268"/>
                </a:solidFill>
              </a:rPr>
              <a:t>высокого риска</a:t>
            </a:r>
            <a:endParaRPr lang="ru-RU" dirty="0">
              <a:solidFill>
                <a:srgbClr val="222268"/>
              </a:solidFill>
            </a:endParaRPr>
          </a:p>
          <a:p>
            <a:pPr marL="342900" indent="-342900" algn="just"/>
            <a:endParaRPr lang="ru-RU" dirty="0">
              <a:solidFill>
                <a:srgbClr val="222268"/>
              </a:solidFill>
            </a:endParaRPr>
          </a:p>
          <a:p>
            <a:pPr marL="342900" indent="-342900" algn="just"/>
            <a:r>
              <a:rPr lang="ru-RU" dirty="0">
                <a:solidFill>
                  <a:srgbClr val="222268"/>
                </a:solidFill>
              </a:rPr>
              <a:t>3) периодичность проведения обязательных профилактических визитов определяется Правительством РФ - для объектов контроля, отнесенных к категории </a:t>
            </a:r>
            <a:r>
              <a:rPr lang="ru-RU" u="sng" dirty="0">
                <a:solidFill>
                  <a:srgbClr val="222268"/>
                </a:solidFill>
              </a:rPr>
              <a:t>значительного, среднего или умеренного риска</a:t>
            </a:r>
            <a:endParaRPr lang="ru-RU" dirty="0">
              <a:solidFill>
                <a:srgbClr val="222268"/>
              </a:solidFill>
            </a:endParaRPr>
          </a:p>
          <a:p>
            <a:endParaRPr lang="ru-RU" dirty="0">
              <a:solidFill>
                <a:srgbClr val="222268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0C5FA5-E4A3-4CFE-B315-3F7BDE17701E}"/>
              </a:ext>
            </a:extLst>
          </p:cNvPr>
          <p:cNvSpPr txBox="1"/>
          <p:nvPr/>
        </p:nvSpPr>
        <p:spPr>
          <a:xfrm>
            <a:off x="1417898" y="5773925"/>
            <a:ext cx="807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222268"/>
                </a:solidFill>
              </a:rPr>
              <a:t>* Контрольный (надзорный) орган вправе провести вместо планового КНМ для объектов контроля, отнесенных к категории </a:t>
            </a:r>
            <a:r>
              <a:rPr lang="ru-RU" u="sng" dirty="0">
                <a:solidFill>
                  <a:srgbClr val="222268"/>
                </a:solidFill>
              </a:rPr>
              <a:t>чрезвычайно высокого риска</a:t>
            </a:r>
            <a:r>
              <a:rPr lang="ru-RU" dirty="0">
                <a:solidFill>
                  <a:srgbClr val="222268"/>
                </a:solidFill>
              </a:rPr>
              <a:t>, обязательный профилактический визит</a:t>
            </a:r>
          </a:p>
        </p:txBody>
      </p:sp>
    </p:spTree>
    <p:extLst>
      <p:ext uri="{BB962C8B-B14F-4D97-AF65-F5344CB8AC3E}">
        <p14:creationId xmlns:p14="http://schemas.microsoft.com/office/powerpoint/2010/main" val="18144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3F2E8A8-905E-4C4A-99B1-7DD1807E98A4}"/>
              </a:ext>
            </a:extLst>
          </p:cNvPr>
          <p:cNvSpPr/>
          <p:nvPr/>
        </p:nvSpPr>
        <p:spPr bwMode="auto">
          <a:xfrm>
            <a:off x="1614085" y="4434118"/>
            <a:ext cx="7045325" cy="809389"/>
          </a:xfrm>
          <a:prstGeom prst="rect">
            <a:avLst/>
          </a:prstGeom>
          <a:solidFill>
            <a:srgbClr val="00206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EEA60EB-EA55-42DA-A61A-D22A8511A27C}"/>
              </a:ext>
            </a:extLst>
          </p:cNvPr>
          <p:cNvSpPr/>
          <p:nvPr/>
        </p:nvSpPr>
        <p:spPr bwMode="auto">
          <a:xfrm>
            <a:off x="1609364" y="3085256"/>
            <a:ext cx="7045325" cy="809389"/>
          </a:xfrm>
          <a:prstGeom prst="rect">
            <a:avLst/>
          </a:prstGeom>
          <a:solidFill>
            <a:srgbClr val="00206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">
            <a:extLst>
              <a:ext uri="{FF2B5EF4-FFF2-40B4-BE49-F238E27FC236}">
                <a16:creationId xmlns:a16="http://schemas.microsoft.com/office/drawing/2014/main" id="{E504B137-50CB-442F-A736-C7C4BCC76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Федеральный закон </a:t>
            </a:r>
            <a:b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от 25 декабря 2023 г. № 637-ФЗ 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5B35389-1CA0-4A80-ABE6-6DF54DCF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586" y="3063649"/>
            <a:ext cx="6140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</a:rPr>
              <a:t>Федеральный закон от 21 июля 1997 г. № 116-ФЗ 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b="1" dirty="0">
                <a:solidFill>
                  <a:schemeClr val="bg1"/>
                </a:solidFill>
              </a:rPr>
              <a:t>«О промышленной безопасности опасных производственных объектов»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DBA2209-76FF-4680-9E93-0BF2E307EA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821" y="4669433"/>
            <a:ext cx="627164" cy="743190"/>
          </a:xfrm>
          <a:prstGeom prst="rect">
            <a:avLst/>
          </a:prstGeom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id="{A14396DC-6387-44F1-908D-0B622A7F0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586" y="4546426"/>
            <a:ext cx="614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</a:rPr>
              <a:t>Федеральный закон от 4 мая 2011 г. № 99-ФЗ 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b="1" dirty="0">
                <a:solidFill>
                  <a:schemeClr val="bg1"/>
                </a:solidFill>
              </a:rPr>
              <a:t>«О лицензировании отдельных видов деятельности»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E4A651A-B7AC-4D14-8E6C-FDE4835FF2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821" y="3263179"/>
            <a:ext cx="627164" cy="7431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436914E-6EEC-409A-9D05-EAD6BEF5C056}"/>
              </a:ext>
            </a:extLst>
          </p:cNvPr>
          <p:cNvSpPr txBox="1"/>
          <p:nvPr/>
        </p:nvSpPr>
        <p:spPr>
          <a:xfrm>
            <a:off x="1709501" y="1609138"/>
            <a:ext cx="72728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Федеральным законом № 637-ФЗ внесены изменения в:</a:t>
            </a:r>
          </a:p>
        </p:txBody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1091A3E0-8484-49DA-A4B8-F3E6AC63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42868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40. Досудебный порядок подачи жалобы (часть 4)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20</a:t>
            </a:fld>
            <a:endParaRPr lang="ru-RU" alt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FCC86E0-6DFE-4813-BAFA-7FA3CA008087}"/>
              </a:ext>
            </a:extLst>
          </p:cNvPr>
          <p:cNvSpPr/>
          <p:nvPr/>
        </p:nvSpPr>
        <p:spPr>
          <a:xfrm>
            <a:off x="1061429" y="1745113"/>
            <a:ext cx="8568953" cy="4069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b="1" cap="all" dirty="0">
                <a:solidFill>
                  <a:srgbClr val="222268"/>
                </a:solidFill>
              </a:rPr>
              <a:t>ДОСУДЕБНОМУ ОБЖАЛОВАНИЮ подлежат </a:t>
            </a:r>
          </a:p>
          <a:p>
            <a:pPr algn="ctr">
              <a:lnSpc>
                <a:spcPct val="114000"/>
              </a:lnSpc>
            </a:pPr>
            <a:r>
              <a:rPr lang="ru-RU" b="1" cap="all" dirty="0">
                <a:solidFill>
                  <a:srgbClr val="222268"/>
                </a:solidFill>
              </a:rPr>
              <a:t>со стороны КОНТРОЛИРУЕМЫХ ЛИЦ</a:t>
            </a:r>
          </a:p>
          <a:p>
            <a:pPr algn="ctr">
              <a:lnSpc>
                <a:spcPct val="114000"/>
              </a:lnSpc>
            </a:pPr>
            <a:endParaRPr lang="ru-RU" sz="1000" b="1" cap="all" dirty="0">
              <a:solidFill>
                <a:srgbClr val="262673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222268"/>
                </a:solidFill>
              </a:rPr>
              <a:t>решения о проведении КНМ </a:t>
            </a:r>
            <a:r>
              <a:rPr lang="ru-RU" sz="1600" b="1" dirty="0">
                <a:solidFill>
                  <a:srgbClr val="C00000"/>
                </a:solidFill>
              </a:rPr>
              <a:t>и обязательных профилактических визитов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222268"/>
                </a:solidFill>
              </a:rPr>
              <a:t>акты КНМ </a:t>
            </a:r>
            <a:r>
              <a:rPr lang="ru-RU" sz="1600" b="1" dirty="0">
                <a:solidFill>
                  <a:srgbClr val="C00000"/>
                </a:solidFill>
              </a:rPr>
              <a:t>и обязательных профилактических визитов,</a:t>
            </a:r>
            <a:r>
              <a:rPr lang="ru-RU" sz="1600" b="1" dirty="0">
                <a:solidFill>
                  <a:srgbClr val="222268"/>
                </a:solidFill>
              </a:rPr>
              <a:t> предписания </a:t>
            </a:r>
            <a:br>
              <a:rPr lang="ru-RU" sz="1600" b="1" dirty="0">
                <a:solidFill>
                  <a:srgbClr val="222268"/>
                </a:solidFill>
              </a:rPr>
            </a:br>
            <a:r>
              <a:rPr lang="ru-RU" sz="1600" b="1" dirty="0">
                <a:solidFill>
                  <a:srgbClr val="222268"/>
                </a:solidFill>
              </a:rPr>
              <a:t>об устранении выявленных нарушений</a:t>
            </a:r>
            <a:endParaRPr lang="en-US" sz="1600" b="1" dirty="0">
              <a:solidFill>
                <a:srgbClr val="222268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222268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222268"/>
                </a:solidFill>
              </a:rPr>
              <a:t>действия (бездействие) должностных лиц контрольного (надзорного) органа </a:t>
            </a:r>
            <a:br>
              <a:rPr lang="ru-RU" sz="1600" b="1" dirty="0">
                <a:solidFill>
                  <a:srgbClr val="222268"/>
                </a:solidFill>
              </a:rPr>
            </a:br>
            <a:r>
              <a:rPr lang="ru-RU" sz="1600" b="1" dirty="0">
                <a:solidFill>
                  <a:srgbClr val="222268"/>
                </a:solidFill>
              </a:rPr>
              <a:t>в рамках КНМ </a:t>
            </a:r>
            <a:r>
              <a:rPr lang="ru-RU" sz="1600" b="1" dirty="0">
                <a:solidFill>
                  <a:srgbClr val="C00000"/>
                </a:solidFill>
              </a:rPr>
              <a:t>и обязательных профилактических визитов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решения об отнесении объектов контроля к соответствующей категории риска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решения об отказе в проведении обязательных профилактических визитов </a:t>
            </a:r>
            <a:br>
              <a:rPr lang="ru-RU" sz="1600" b="1" dirty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C00000"/>
                </a:solidFill>
              </a:rPr>
              <a:t>по заявлениям контролируемых лиц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иные решения, принимаемые контрольными (надзорными) органами </a:t>
            </a:r>
          </a:p>
          <a:p>
            <a:r>
              <a:rPr lang="ru-RU" sz="1600" b="1" dirty="0">
                <a:solidFill>
                  <a:srgbClr val="C00000"/>
                </a:solidFill>
              </a:rPr>
              <a:t>     по итогам профилактических и (или) КНМ, предусмотренных </a:t>
            </a:r>
          </a:p>
          <a:p>
            <a:r>
              <a:rPr lang="ru-RU" sz="1600" b="1" dirty="0">
                <a:solidFill>
                  <a:srgbClr val="C00000"/>
                </a:solidFill>
              </a:rPr>
              <a:t>     Федеральным законом № 248-ФЗ</a:t>
            </a:r>
          </a:p>
        </p:txBody>
      </p:sp>
    </p:spTree>
    <p:extLst>
      <p:ext uri="{BB962C8B-B14F-4D97-AF65-F5344CB8AC3E}">
        <p14:creationId xmlns:p14="http://schemas.microsoft.com/office/powerpoint/2010/main" val="4254357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Статья 43. Порядок рассмотрения жалобы </a:t>
            </a:r>
            <a:b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(часть 2, часть 2.1)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21</a:t>
            </a:fld>
            <a:endParaRPr lang="ru-RU" alt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C34670-128A-47A4-9183-62619F56A119}"/>
              </a:ext>
            </a:extLst>
          </p:cNvPr>
          <p:cNvSpPr txBox="1"/>
          <p:nvPr/>
        </p:nvSpPr>
        <p:spPr>
          <a:xfrm>
            <a:off x="6928571" y="4722888"/>
            <a:ext cx="2604242" cy="1789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ru-RU" b="1" dirty="0">
                <a:solidFill>
                  <a:srgbClr val="C00000"/>
                </a:solidFill>
              </a:rPr>
              <a:t>Жалоба на решение </a:t>
            </a:r>
          </a:p>
          <a:p>
            <a:pPr algn="ctr">
              <a:lnSpc>
                <a:spcPct val="125000"/>
              </a:lnSpc>
            </a:pPr>
            <a:r>
              <a:rPr lang="ru-RU" b="1" dirty="0">
                <a:solidFill>
                  <a:srgbClr val="C00000"/>
                </a:solidFill>
              </a:rPr>
              <a:t>об отнесении объектов контроля </a:t>
            </a:r>
          </a:p>
          <a:p>
            <a:pPr algn="ctr">
              <a:lnSpc>
                <a:spcPct val="125000"/>
              </a:lnSpc>
            </a:pPr>
            <a:r>
              <a:rPr lang="ru-RU" b="1" dirty="0">
                <a:solidFill>
                  <a:srgbClr val="C00000"/>
                </a:solidFill>
              </a:rPr>
              <a:t>к соответствующей категории риска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0B68FDC-6AA9-4728-856A-59FCB80E9885}"/>
              </a:ext>
            </a:extLst>
          </p:cNvPr>
          <p:cNvCxnSpPr>
            <a:cxnSpLocks/>
            <a:endCxn id="13" idx="0"/>
          </p:cNvCxnSpPr>
          <p:nvPr/>
        </p:nvCxnSpPr>
        <p:spPr bwMode="auto">
          <a:xfrm flipH="1">
            <a:off x="3024392" y="2082850"/>
            <a:ext cx="2550267" cy="1106719"/>
          </a:xfrm>
          <a:prstGeom prst="straightConnector1">
            <a:avLst/>
          </a:prstGeom>
          <a:ln>
            <a:solidFill>
              <a:srgbClr val="222268"/>
            </a:solidFill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85D90EF-0C6B-4B4E-AE0C-FEAB78D50729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5587705" y="2082850"/>
            <a:ext cx="0" cy="1106719"/>
          </a:xfrm>
          <a:prstGeom prst="straightConnector1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9873C7D-A022-4D60-AC3C-F59ABE770F98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>
            <a:off x="5600752" y="2095115"/>
            <a:ext cx="2629940" cy="1094453"/>
          </a:xfrm>
          <a:prstGeom prst="straightConnector1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32AA474-CD30-4B14-B89D-365BEDCA7CA9}"/>
              </a:ext>
            </a:extLst>
          </p:cNvPr>
          <p:cNvSpPr/>
          <p:nvPr/>
        </p:nvSpPr>
        <p:spPr bwMode="auto">
          <a:xfrm>
            <a:off x="2140046" y="3189569"/>
            <a:ext cx="1768692" cy="1334845"/>
          </a:xfrm>
          <a:prstGeom prst="rect">
            <a:avLst/>
          </a:prstGeom>
          <a:solidFill>
            <a:srgbClr val="E5FCFF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20 рабочих дней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1908CF3-DCDD-497D-B6C0-27D48C14C5E6}"/>
              </a:ext>
            </a:extLst>
          </p:cNvPr>
          <p:cNvSpPr/>
          <p:nvPr/>
        </p:nvSpPr>
        <p:spPr bwMode="auto">
          <a:xfrm>
            <a:off x="4703359" y="3189569"/>
            <a:ext cx="1768692" cy="1334845"/>
          </a:xfrm>
          <a:prstGeom prst="rect">
            <a:avLst/>
          </a:prstGeom>
          <a:solidFill>
            <a:srgbClr val="E5FCFF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15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рабочих дней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C699B27-558A-4BCC-A158-295AC3B2E898}"/>
              </a:ext>
            </a:extLst>
          </p:cNvPr>
          <p:cNvSpPr/>
          <p:nvPr/>
        </p:nvSpPr>
        <p:spPr bwMode="auto">
          <a:xfrm>
            <a:off x="7346346" y="3189568"/>
            <a:ext cx="1768692" cy="1334845"/>
          </a:xfrm>
          <a:prstGeom prst="rect">
            <a:avLst/>
          </a:prstGeom>
          <a:solidFill>
            <a:srgbClr val="E5FCFF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5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рабочих дней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3D0CA61-F10B-44F0-839B-AA0EE8B6DE9C}"/>
              </a:ext>
            </a:extLst>
          </p:cNvPr>
          <p:cNvCxnSpPr>
            <a:cxnSpLocks/>
          </p:cNvCxnSpPr>
          <p:nvPr/>
        </p:nvCxnSpPr>
        <p:spPr bwMode="auto">
          <a:xfrm>
            <a:off x="1938784" y="2961928"/>
            <a:ext cx="2130349" cy="170857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FB1521F3-5B5B-4468-9952-E0035D2B40B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6965" y="2961929"/>
            <a:ext cx="1994533" cy="176095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638C9D9-0ABD-49FC-93AF-DFE4E8338D52}"/>
              </a:ext>
            </a:extLst>
          </p:cNvPr>
          <p:cNvSpPr/>
          <p:nvPr/>
        </p:nvSpPr>
        <p:spPr>
          <a:xfrm>
            <a:off x="1313458" y="1581769"/>
            <a:ext cx="8574587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400" b="1" dirty="0">
                <a:solidFill>
                  <a:srgbClr val="222268"/>
                </a:solidFill>
              </a:rPr>
              <a:t>СРОКИ РАССМОТРЕНИЯ ЖАЛОБ</a:t>
            </a:r>
          </a:p>
        </p:txBody>
      </p:sp>
    </p:spTree>
    <p:extLst>
      <p:ext uri="{BB962C8B-B14F-4D97-AF65-F5344CB8AC3E}">
        <p14:creationId xmlns:p14="http://schemas.microsoft.com/office/powerpoint/2010/main" val="4135147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Статья 45. Виды профилактических мероприятий (часть 4)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22</a:t>
            </a:fld>
            <a:endParaRPr lang="ru-RU" alt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4B2400-AFB7-48D3-93A9-ABD90120E8A8}"/>
              </a:ext>
            </a:extLst>
          </p:cNvPr>
          <p:cNvSpPr txBox="1"/>
          <p:nvPr/>
        </p:nvSpPr>
        <p:spPr>
          <a:xfrm>
            <a:off x="1464946" y="1547589"/>
            <a:ext cx="7761919" cy="467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ru-RU" sz="2000" b="1" dirty="0">
                <a:solidFill>
                  <a:srgbClr val="222268"/>
                </a:solidFill>
              </a:rPr>
              <a:t>        В случае, если </a:t>
            </a:r>
            <a:r>
              <a:rPr lang="ru-RU" sz="2000" b="1" u="sng" dirty="0">
                <a:solidFill>
                  <a:srgbClr val="222268"/>
                </a:solidFill>
              </a:rPr>
              <a:t>при проведении профилактических мероприятий</a:t>
            </a:r>
            <a:r>
              <a:rPr lang="ru-RU" sz="2000" b="1" dirty="0">
                <a:solidFill>
                  <a:srgbClr val="222268"/>
                </a:solidFill>
              </a:rPr>
              <a:t> установлено, что объекты контроля представляют явную непосредственную угрозу причинения вреда (ущерба) охраняемым законом ценностям или такой вред (ущерб) причинен, </a:t>
            </a:r>
          </a:p>
          <a:p>
            <a:pPr algn="just">
              <a:lnSpc>
                <a:spcPct val="125000"/>
              </a:lnSpc>
            </a:pPr>
            <a:r>
              <a:rPr lang="ru-RU" sz="2000" b="1" u="sng" dirty="0">
                <a:solidFill>
                  <a:srgbClr val="222268"/>
                </a:solidFill>
              </a:rPr>
              <a:t>инспектор</a:t>
            </a:r>
            <a:r>
              <a:rPr lang="ru-RU" sz="2000" b="1" dirty="0">
                <a:solidFill>
                  <a:srgbClr val="222268"/>
                </a:solidFill>
              </a:rPr>
              <a:t> незамедлительно направляет информацию </a:t>
            </a:r>
            <a:br>
              <a:rPr lang="ru-RU" sz="2000" b="1" dirty="0">
                <a:solidFill>
                  <a:srgbClr val="222268"/>
                </a:solidFill>
              </a:rPr>
            </a:br>
            <a:r>
              <a:rPr lang="ru-RU" sz="2000" b="1" dirty="0">
                <a:solidFill>
                  <a:srgbClr val="222268"/>
                </a:solidFill>
              </a:rPr>
              <a:t>об этом руководителю или заместителю руководителя Управления для принятия решения о проведении КНМ, </a:t>
            </a:r>
            <a:r>
              <a:rPr lang="ru-RU" sz="2000" b="1" dirty="0">
                <a:solidFill>
                  <a:srgbClr val="C00000"/>
                </a:solidFill>
              </a:rPr>
              <a:t>либо в случаях, предусмотренных Федеральным законом № 248-ФЗ, принимает меры, указанные в статье 90 «Решения, принимаемые по результатам контрольных (надзорных) мероприятий»</a:t>
            </a:r>
          </a:p>
        </p:txBody>
      </p:sp>
    </p:spTree>
    <p:extLst>
      <p:ext uri="{BB962C8B-B14F-4D97-AF65-F5344CB8AC3E}">
        <p14:creationId xmlns:p14="http://schemas.microsoft.com/office/powerpoint/2010/main" val="2535574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48. Меры стимулирования добросовестности </a:t>
            </a:r>
            <a:b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6, часть 7)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23</a:t>
            </a:fld>
            <a:endParaRPr lang="ru-RU" alt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E13F3B-22CD-4992-A8C1-80BAA4EA6024}"/>
              </a:ext>
            </a:extLst>
          </p:cNvPr>
          <p:cNvSpPr/>
          <p:nvPr/>
        </p:nvSpPr>
        <p:spPr>
          <a:xfrm>
            <a:off x="1061430" y="1356724"/>
            <a:ext cx="856895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ДОПОЛНИТЕЛЬНЫЕ МЕРЫ СТИМУЛИРОВАНИЯ ДОБРОСОВЕСТНОСТИ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815F41-8E2D-49B1-AA60-D59A575D1CB1}"/>
              </a:ext>
            </a:extLst>
          </p:cNvPr>
          <p:cNvSpPr txBox="1"/>
          <p:nvPr/>
        </p:nvSpPr>
        <p:spPr>
          <a:xfrm>
            <a:off x="1459706" y="2349266"/>
            <a:ext cx="7772400" cy="4127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Часть 6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По результатам проведения профилактического мероприятия и (или) КНМ может присваиваться </a:t>
            </a:r>
            <a:r>
              <a:rPr lang="ru-RU" sz="2000" b="1" u="sng" dirty="0">
                <a:solidFill>
                  <a:srgbClr val="222268"/>
                </a:solidFill>
              </a:rPr>
              <a:t>публичная оценка уровня соблюдения обязательных требований</a:t>
            </a:r>
            <a:r>
              <a:rPr lang="ru-RU" sz="2000" b="1" dirty="0">
                <a:solidFill>
                  <a:srgbClr val="222268"/>
                </a:solidFill>
              </a:rPr>
              <a:t>, если это предусмотрено положением о виде контроля</a:t>
            </a:r>
          </a:p>
          <a:p>
            <a:pPr>
              <a:lnSpc>
                <a:spcPct val="114000"/>
              </a:lnSpc>
            </a:pPr>
            <a:endParaRPr lang="ru-RU" sz="1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C00000"/>
                </a:solidFill>
              </a:rPr>
              <a:t>Часть 7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Правительство РФ определяет сферы деятельности </a:t>
            </a:r>
            <a:br>
              <a:rPr lang="ru-RU" sz="2000" b="1" dirty="0">
                <a:solidFill>
                  <a:srgbClr val="222268"/>
                </a:solidFill>
              </a:rPr>
            </a:br>
            <a:r>
              <a:rPr lang="ru-RU" sz="2000" b="1" dirty="0">
                <a:solidFill>
                  <a:srgbClr val="222268"/>
                </a:solidFill>
              </a:rPr>
              <a:t>и виды контроля, при осуществлении которых </a:t>
            </a:r>
            <a:br>
              <a:rPr lang="ru-RU" sz="2000" b="1" dirty="0">
                <a:solidFill>
                  <a:srgbClr val="222268"/>
                </a:solidFill>
              </a:rPr>
            </a:br>
            <a:r>
              <a:rPr lang="ru-RU" sz="2000" b="1" dirty="0">
                <a:solidFill>
                  <a:srgbClr val="222268"/>
                </a:solidFill>
              </a:rPr>
              <a:t>присвоение публичной оценки обязательно</a:t>
            </a:r>
          </a:p>
          <a:p>
            <a:pPr>
              <a:lnSpc>
                <a:spcPct val="114000"/>
              </a:lnSpc>
            </a:pPr>
            <a:r>
              <a:rPr lang="ru-RU" sz="2000" b="1" u="sng" dirty="0">
                <a:solidFill>
                  <a:srgbClr val="222268"/>
                </a:solidFill>
              </a:rPr>
              <a:t>Правила и критерии присвоения публичной оценки устанавливаются положением о виде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046706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49. Объявление предостережения (часть 2)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24</a:t>
            </a:fld>
            <a:endParaRPr lang="ru-RU" alt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D6D0624-5058-4D50-8A91-2785A413C601}"/>
              </a:ext>
            </a:extLst>
          </p:cNvPr>
          <p:cNvSpPr/>
          <p:nvPr/>
        </p:nvSpPr>
        <p:spPr>
          <a:xfrm>
            <a:off x="1061430" y="1516289"/>
            <a:ext cx="8568951" cy="413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b="1" dirty="0">
                <a:solidFill>
                  <a:srgbClr val="222268"/>
                </a:solidFill>
              </a:rPr>
              <a:t>ПРЕДОСТЕРЕЖЕНИЕ</a:t>
            </a:r>
          </a:p>
        </p:txBody>
      </p:sp>
      <p:sp>
        <p:nvSpPr>
          <p:cNvPr id="12" name="Прямоугольник: скругленные углы 17">
            <a:extLst>
              <a:ext uri="{FF2B5EF4-FFF2-40B4-BE49-F238E27FC236}">
                <a16:creationId xmlns:a16="http://schemas.microsoft.com/office/drawing/2014/main" id="{2EC1308E-6AB0-4C6C-9F23-57FB273885A8}"/>
              </a:ext>
            </a:extLst>
          </p:cNvPr>
          <p:cNvSpPr/>
          <p:nvPr/>
        </p:nvSpPr>
        <p:spPr bwMode="auto">
          <a:xfrm>
            <a:off x="534591" y="2483693"/>
            <a:ext cx="3762136" cy="409050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50000"/>
              </a:lnSpc>
              <a:spcBef>
                <a:spcPts val="600"/>
              </a:spcBef>
            </a:pPr>
            <a:r>
              <a:rPr lang="ru-RU" sz="16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ДОЛЖНО СОДЕРЖАТЬ:</a:t>
            </a:r>
          </a:p>
          <a:p>
            <a:pPr marL="171450" indent="-171450" eaLnBrk="1" hangingPunct="1">
              <a:buFontTx/>
              <a:buChar char="-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указание на обязательные требования, предусматривающий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их НПА</a:t>
            </a:r>
          </a:p>
          <a:p>
            <a:pPr marL="171450" indent="-171450" eaLnBrk="1" hangingPunct="1">
              <a:buFontTx/>
              <a:buChar char="-"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eaLnBrk="1" hangingPunct="1">
              <a:buFontTx/>
              <a:buChar char="-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какие конкретно действия (бездействие) контролируемого лица могут привести или приводят к нарушению обязательных требований</a:t>
            </a:r>
          </a:p>
          <a:p>
            <a:pPr marL="171450" indent="-171450" eaLnBrk="1" hangingPunct="1">
              <a:buFontTx/>
              <a:buChar char="-"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eaLnBrk="1" hangingPunct="1">
              <a:buFontTx/>
              <a:buChar char="-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предложение о принятии мер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 обеспечению соблюдения данных требований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: скругленные углы 17">
            <a:extLst>
              <a:ext uri="{FF2B5EF4-FFF2-40B4-BE49-F238E27FC236}">
                <a16:creationId xmlns:a16="http://schemas.microsoft.com/office/drawing/2014/main" id="{8B6F6E09-41B9-400F-B9AA-2EE2A2AF32BA}"/>
              </a:ext>
            </a:extLst>
          </p:cNvPr>
          <p:cNvSpPr/>
          <p:nvPr/>
        </p:nvSpPr>
        <p:spPr bwMode="auto">
          <a:xfrm>
            <a:off x="6569690" y="2483693"/>
            <a:ext cx="3606295" cy="409050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 </a:t>
            </a:r>
            <a:r>
              <a:rPr lang="ru-RU" sz="16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МОЖЕТ СОДЕРЖАТЬ:</a:t>
            </a:r>
          </a:p>
          <a:p>
            <a:pPr marL="171450" indent="-171450" eaLnBrk="1" hangingPunct="1">
              <a:spcBef>
                <a:spcPts val="1200"/>
              </a:spcBef>
              <a:buFontTx/>
              <a:buChar char="-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требование представления контролируемым лицом сведений и документов</a:t>
            </a:r>
          </a:p>
          <a:p>
            <a:pPr marL="171450" indent="-171450" eaLnBrk="1" hangingPunct="1">
              <a:buFontTx/>
              <a:buChar char="-"/>
            </a:pP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eaLnBrk="1" hangingPunct="1">
              <a:buFontTx/>
              <a:buChar char="-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сроки для устранения последствий, возникших в результате действий (бездействия) контролируемого лица, которые могут привести </a:t>
            </a:r>
            <a:br>
              <a:rPr lang="ru-RU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или приводят к нарушению обязательных требований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511E9842-C03D-44E5-89CD-88DAAD2B9085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 bwMode="auto">
          <a:xfrm>
            <a:off x="5345906" y="1930185"/>
            <a:ext cx="3026932" cy="55350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FF2EDCE-159B-4F7B-8203-59DAC98C85A0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 bwMode="auto">
          <a:xfrm flipH="1">
            <a:off x="2415659" y="1930185"/>
            <a:ext cx="2930247" cy="55350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323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52. Профилактический визит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25</a:t>
            </a:fld>
            <a:endParaRPr lang="ru-RU" alt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46181FA-240E-44AE-80AE-A88CB0AC3EFB}"/>
              </a:ext>
            </a:extLst>
          </p:cNvPr>
          <p:cNvSpPr/>
          <p:nvPr/>
        </p:nvSpPr>
        <p:spPr>
          <a:xfrm>
            <a:off x="1028470" y="1363738"/>
            <a:ext cx="8568951" cy="658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268"/>
                </a:solidFill>
              </a:rPr>
              <a:t>ПРОФИЛАКТИЧЕСКИЙ ВИЗИТ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</a:rPr>
              <a:t>(НОВАЯ РЕДАКЦИЯ)</a:t>
            </a:r>
            <a:r>
              <a:rPr lang="ru-RU" b="1" dirty="0">
                <a:solidFill>
                  <a:srgbClr val="222268"/>
                </a:solidFill>
              </a:rPr>
              <a:t>	</a:t>
            </a:r>
          </a:p>
        </p:txBody>
      </p:sp>
      <p:graphicFrame>
        <p:nvGraphicFramePr>
          <p:cNvPr id="10" name="Таблица 3">
            <a:extLst>
              <a:ext uri="{FF2B5EF4-FFF2-40B4-BE49-F238E27FC236}">
                <a16:creationId xmlns:a16="http://schemas.microsoft.com/office/drawing/2014/main" id="{BFFDDF25-BFC9-4805-B095-A15D94851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729839"/>
              </p:ext>
            </p:extLst>
          </p:nvPr>
        </p:nvGraphicFramePr>
        <p:xfrm>
          <a:off x="857358" y="2139183"/>
          <a:ext cx="8911175" cy="35102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90924">
                  <a:extLst>
                    <a:ext uri="{9D8B030D-6E8A-4147-A177-3AD203B41FA5}">
                      <a16:colId xmlns:a16="http://schemas.microsoft.com/office/drawing/2014/main" val="1683071357"/>
                    </a:ext>
                  </a:extLst>
                </a:gridCol>
                <a:gridCol w="7020251">
                  <a:extLst>
                    <a:ext uri="{9D8B030D-6E8A-4147-A177-3AD203B41FA5}">
                      <a16:colId xmlns:a16="http://schemas.microsoft.com/office/drawing/2014/main" val="3790352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 </a:t>
                      </a: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</a:t>
                      </a: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253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проведения</a:t>
                      </a: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Профилактическая беседа по месту осуществления деятельности</a:t>
                      </a:r>
                    </a:p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Видео-конференц-связь</a:t>
                      </a:r>
                    </a:p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b="1" dirty="0">
                          <a:solidFill>
                            <a:srgbClr val="2626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Мобильное приложение «Инспектор»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Информирование контролируемого лица</a:t>
                      </a: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Об обязательных требованиях</a:t>
                      </a:r>
                    </a:p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 соответствии критериям риска</a:t>
                      </a:r>
                    </a:p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 рекомендуемых способах снижения категории риска</a:t>
                      </a:r>
                    </a:p>
                    <a:p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 видах, содержании и интенсивности мероприятий </a:t>
                      </a:r>
                      <a:b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rgbClr val="22226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зависимости от категории риска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680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Действия инспектора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rgbClr val="222268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Ознакомление с объектом контроля</a:t>
                      </a:r>
                    </a:p>
                    <a:p>
                      <a:r>
                        <a:rPr lang="ru-RU" sz="1400" b="1" i="0" kern="1200" dirty="0">
                          <a:solidFill>
                            <a:srgbClr val="222268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Сбор сведений для категоризации риска</a:t>
                      </a:r>
                    </a:p>
                    <a:p>
                      <a:r>
                        <a:rPr lang="ru-RU" sz="1400" b="1" i="0" kern="1200" dirty="0">
                          <a:solidFill>
                            <a:srgbClr val="222268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Оценка уровня соблюдения обязательных требований</a:t>
                      </a:r>
                      <a:endParaRPr lang="ru-RU" sz="1400" b="1" dirty="0">
                        <a:solidFill>
                          <a:srgbClr val="22226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880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Инициаторы визита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rgbClr val="222268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Контрольный (надзорный) орган (обязательный профилактический визит)</a:t>
                      </a:r>
                    </a:p>
                    <a:p>
                      <a:r>
                        <a:rPr lang="ru-RU" sz="1400" b="1" i="0" kern="1200" dirty="0">
                          <a:solidFill>
                            <a:srgbClr val="222268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Контролируемое лицо</a:t>
                      </a:r>
                      <a:endParaRPr lang="ru-RU" sz="1400" b="1" dirty="0">
                        <a:solidFill>
                          <a:srgbClr val="22226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72643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90B9F6B-784E-4E25-BEA3-3BD49EE42DE1}"/>
              </a:ext>
            </a:extLst>
          </p:cNvPr>
          <p:cNvSpPr txBox="1"/>
          <p:nvPr/>
        </p:nvSpPr>
        <p:spPr>
          <a:xfrm>
            <a:off x="1280497" y="5813382"/>
            <a:ext cx="8064896" cy="830997"/>
          </a:xfrm>
          <a:prstGeom prst="rect">
            <a:avLst/>
          </a:prstGeom>
          <a:noFill/>
          <a:ln w="28575">
            <a:solidFill>
              <a:srgbClr val="222268"/>
            </a:solidFill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C00000"/>
                </a:solidFill>
                <a:effectLst/>
              </a:rPr>
              <a:t>По итогам проведения профилактического визита                                                    объекту контроля может быть присвоена                                                                                               </a:t>
            </a:r>
            <a:r>
              <a:rPr lang="ru-RU" sz="1600" b="1" u="sng" dirty="0">
                <a:solidFill>
                  <a:srgbClr val="C00000"/>
                </a:solidFill>
                <a:effectLst/>
              </a:rPr>
              <a:t>публичная оценка</a:t>
            </a:r>
            <a:r>
              <a:rPr lang="ru-RU" sz="1600" b="1" dirty="0">
                <a:solidFill>
                  <a:srgbClr val="C00000"/>
                </a:solidFill>
                <a:effectLst/>
              </a:rPr>
              <a:t> уровня соблюдения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2649741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52.1. Обязательный профилактический визит,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52.2. Профилактический визит по инициативе контролируемого лица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26</a:t>
            </a:fld>
            <a:endParaRPr lang="ru-RU" alt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FCC86E0-6DFE-4813-BAFA-7FA3CA008087}"/>
              </a:ext>
            </a:extLst>
          </p:cNvPr>
          <p:cNvSpPr/>
          <p:nvPr/>
        </p:nvSpPr>
        <p:spPr>
          <a:xfrm>
            <a:off x="719391" y="2700312"/>
            <a:ext cx="9253029" cy="259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b="1" cap="all" dirty="0">
                <a:solidFill>
                  <a:srgbClr val="222268"/>
                </a:solidFill>
              </a:rPr>
              <a:t>Введена в действие статья 52.1 Федерального закона № 248-ФЗ, устанавливающая основания, порядок и сроки проведения обязательного профилактического визита</a:t>
            </a:r>
          </a:p>
          <a:p>
            <a:pPr algn="ctr">
              <a:lnSpc>
                <a:spcPct val="114000"/>
              </a:lnSpc>
            </a:pPr>
            <a:endParaRPr lang="ru-RU" b="1" cap="all" dirty="0">
              <a:solidFill>
                <a:srgbClr val="222268"/>
              </a:solidFill>
            </a:endParaRPr>
          </a:p>
          <a:p>
            <a:pPr algn="ctr">
              <a:lnSpc>
                <a:spcPct val="114000"/>
              </a:lnSpc>
            </a:pPr>
            <a:endParaRPr lang="ru-RU" b="1" cap="all" dirty="0">
              <a:solidFill>
                <a:srgbClr val="222268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ru-RU" b="1" cap="all" dirty="0">
                <a:solidFill>
                  <a:srgbClr val="222268"/>
                </a:solidFill>
              </a:rPr>
              <a:t>Введена в действие статья 52.2 Федерального закона № 248-ФЗ, устанавливающая основания, порядок и сроки проведения профилактического визита по инициативе контролируемого лица </a:t>
            </a:r>
          </a:p>
        </p:txBody>
      </p:sp>
    </p:spTree>
    <p:extLst>
      <p:ext uri="{BB962C8B-B14F-4D97-AF65-F5344CB8AC3E}">
        <p14:creationId xmlns:p14="http://schemas.microsoft.com/office/powerpoint/2010/main" val="560113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56. Виды контрольных (надзорных) мероприятий (часть 5)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27</a:t>
            </a:fld>
            <a:endParaRPr lang="ru-RU" alt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BAE2825-749B-4A35-B921-D5401626F45B}"/>
              </a:ext>
            </a:extLst>
          </p:cNvPr>
          <p:cNvSpPr/>
          <p:nvPr/>
        </p:nvSpPr>
        <p:spPr bwMode="auto">
          <a:xfrm>
            <a:off x="1567054" y="4058896"/>
            <a:ext cx="3622039" cy="150921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средств дистанционного взаимодействия,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т.ч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. посредством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charset="0"/>
            </a:endParaRPr>
          </a:p>
          <a:p>
            <a:pPr algn="ctr" eaLnBrk="1" hangingPunct="1"/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видео-конференц-связи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BA1ACD51-C9BC-45B2-9816-21F42EC596D1}"/>
              </a:ext>
            </a:extLst>
          </p:cNvPr>
          <p:cNvSpPr/>
          <p:nvPr/>
        </p:nvSpPr>
        <p:spPr bwMode="auto">
          <a:xfrm>
            <a:off x="5861265" y="4078176"/>
            <a:ext cx="3409803" cy="14876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мобильного приложения «Инспектор»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938EC9E8-924C-4F19-A6F5-A96ED728A6B6}"/>
              </a:ext>
            </a:extLst>
          </p:cNvPr>
          <p:cNvCxnSpPr>
            <a:cxnSpLocks/>
            <a:stCxn id="22" idx="2"/>
            <a:endCxn id="19" idx="0"/>
          </p:cNvCxnSpPr>
          <p:nvPr/>
        </p:nvCxnSpPr>
        <p:spPr bwMode="auto">
          <a:xfrm>
            <a:off x="5345906" y="3048152"/>
            <a:ext cx="2220261" cy="1030024"/>
          </a:xfrm>
          <a:prstGeom prst="straightConnector1">
            <a:avLst/>
          </a:prstGeom>
          <a:ln>
            <a:solidFill>
              <a:srgbClr val="082FAC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46A239B-0CC4-4B5C-B9E0-E1791FC2035C}"/>
              </a:ext>
            </a:extLst>
          </p:cNvPr>
          <p:cNvCxnSpPr>
            <a:cxnSpLocks/>
            <a:stCxn id="22" idx="2"/>
            <a:endCxn id="18" idx="0"/>
          </p:cNvCxnSpPr>
          <p:nvPr/>
        </p:nvCxnSpPr>
        <p:spPr bwMode="auto">
          <a:xfrm flipH="1">
            <a:off x="3378074" y="3048152"/>
            <a:ext cx="1967832" cy="1010744"/>
          </a:xfrm>
          <a:prstGeom prst="straightConnector1">
            <a:avLst/>
          </a:prstGeom>
          <a:ln>
            <a:solidFill>
              <a:srgbClr val="082FAC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D4B9FDD6-64C3-40B1-A901-21BDE7B48D5C}"/>
              </a:ext>
            </a:extLst>
          </p:cNvPr>
          <p:cNvSpPr/>
          <p:nvPr/>
        </p:nvSpPr>
        <p:spPr bwMode="auto">
          <a:xfrm>
            <a:off x="1829611" y="2195661"/>
            <a:ext cx="7032589" cy="85249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Выездная проверка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может проводиться </a:t>
            </a:r>
          </a:p>
          <a:p>
            <a:pPr algn="ctr" eaLnBrk="1" hangingPunct="1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с использованием 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479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57. Основания для проведения КНМ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1, пункты 1, 5, 7, 9)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28</a:t>
            </a:fld>
            <a:endParaRPr lang="ru-RU" alt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517FAD-EF6F-4660-A5F1-6B2AD430A1F7}"/>
              </a:ext>
            </a:extLst>
          </p:cNvPr>
          <p:cNvSpPr txBox="1"/>
          <p:nvPr/>
        </p:nvSpPr>
        <p:spPr>
          <a:xfrm>
            <a:off x="860981" y="1475503"/>
            <a:ext cx="89698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</a:rPr>
              <a:t>Основания для проведения КНМ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</a:rPr>
              <a:t>(с взаимодействием)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</a:rPr>
              <a:t>по согласованию </a:t>
            </a:r>
            <a:r>
              <a:rPr lang="ru-RU" sz="2000" b="1" dirty="0">
                <a:solidFill>
                  <a:srgbClr val="222268"/>
                </a:solidFill>
              </a:rPr>
              <a:t>с органами прокуратуры:</a:t>
            </a:r>
            <a:endParaRPr lang="ru-RU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8C987C-0C65-4679-913F-607105F4B655}"/>
              </a:ext>
            </a:extLst>
          </p:cNvPr>
          <p:cNvSpPr txBox="1"/>
          <p:nvPr/>
        </p:nvSpPr>
        <p:spPr>
          <a:xfrm>
            <a:off x="983446" y="2857936"/>
            <a:ext cx="8724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наличие сведений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 причинении вреда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(ущерба) или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об угрозе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причинения вреда (ущерба) охраняемым законом ценностям</a:t>
            </a:r>
          </a:p>
          <a:p>
            <a:pPr marL="357188" indent="-357188" algn="just"/>
            <a:endParaRPr lang="ru-RU" sz="12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истечение срока исполнения предписания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 об устранении выявленного нарушения обязательных требований </a:t>
            </a:r>
          </a:p>
          <a:p>
            <a:pPr algn="just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      (после оценки его исполнения в установленном порядке)</a:t>
            </a:r>
          </a:p>
          <a:p>
            <a:pPr algn="just"/>
            <a:endParaRPr lang="ru-RU" sz="12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выявление соответствия объекта контроля параметрам, утвержденным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индикаторами риска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нарушения обязательных требований, или отклонения объекта контроля от таких параметров</a:t>
            </a:r>
          </a:p>
          <a:p>
            <a:pPr marL="357188" indent="-357188"/>
            <a:endParaRPr lang="ru-RU" sz="12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уклонение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 контролируемого лица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от проведения обязательного профилактического визита</a:t>
            </a:r>
          </a:p>
        </p:txBody>
      </p:sp>
    </p:spTree>
    <p:extLst>
      <p:ext uri="{BB962C8B-B14F-4D97-AF65-F5344CB8AC3E}">
        <p14:creationId xmlns:p14="http://schemas.microsoft.com/office/powerpoint/2010/main" val="449184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57. Основания для проведения КНМ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1, пункты 3, 4, 6)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29</a:t>
            </a:fld>
            <a:endParaRPr lang="ru-RU" alt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8601A1-4A09-41F6-90E9-63321315DD8B}"/>
              </a:ext>
            </a:extLst>
          </p:cNvPr>
          <p:cNvSpPr txBox="1"/>
          <p:nvPr/>
        </p:nvSpPr>
        <p:spPr>
          <a:xfrm>
            <a:off x="860979" y="1648647"/>
            <a:ext cx="89698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</a:rPr>
              <a:t>Основания для проведения КНМ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</a:rPr>
              <a:t>(с взаимодействием)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</a:rPr>
              <a:t>без согласования </a:t>
            </a:r>
            <a:r>
              <a:rPr lang="ru-RU" sz="2000" b="1" dirty="0">
                <a:solidFill>
                  <a:srgbClr val="222268"/>
                </a:solidFill>
              </a:rPr>
              <a:t>с органами прокуратуры: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24B901-2162-4E07-8242-2F6F2BC29326}"/>
              </a:ext>
            </a:extLst>
          </p:cNvPr>
          <p:cNvSpPr txBox="1"/>
          <p:nvPr/>
        </p:nvSpPr>
        <p:spPr>
          <a:xfrm>
            <a:off x="1516768" y="3116834"/>
            <a:ext cx="76582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поручение Президента РФ, поручение Правительства РФ </a:t>
            </a:r>
            <a:b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 проведении КНМ в отношении конкретных контролируемых лиц</a:t>
            </a:r>
          </a:p>
          <a:p>
            <a:pPr marL="357188" indent="-357188" algn="just"/>
            <a:endParaRPr lang="ru-RU" sz="20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57188" indent="-357188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требование прокурора о проведении КНМ по поступившим в органы прокуратуры материалам и обращениям</a:t>
            </a:r>
          </a:p>
          <a:p>
            <a:pPr marL="357188" indent="-357188" algn="just"/>
            <a:endParaRPr lang="ru-RU" sz="20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357188" indent="-357188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наступление события, указанного в программе проверок </a:t>
            </a:r>
            <a:b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(если КНМ проводятся на основании программы проверок)</a:t>
            </a:r>
          </a:p>
        </p:txBody>
      </p:sp>
    </p:spTree>
    <p:extLst>
      <p:ext uri="{BB962C8B-B14F-4D97-AF65-F5344CB8AC3E}">
        <p14:creationId xmlns:p14="http://schemas.microsoft.com/office/powerpoint/2010/main" val="397933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">
            <a:extLst>
              <a:ext uri="{FF2B5EF4-FFF2-40B4-BE49-F238E27FC236}">
                <a16:creationId xmlns:a16="http://schemas.microsoft.com/office/drawing/2014/main" id="{E504B137-50CB-442F-A736-C7C4BCC76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Федеральный закон от 14 ноября 2023 г. № 534-ФЗ,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Федеральный закон от 8 августа 2024 г. № 295-ФЗ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250BD8-7836-4E05-B576-F725F4309D73}"/>
              </a:ext>
            </a:extLst>
          </p:cNvPr>
          <p:cNvSpPr txBox="1"/>
          <p:nvPr/>
        </p:nvSpPr>
        <p:spPr>
          <a:xfrm>
            <a:off x="675036" y="2955789"/>
            <a:ext cx="9903371" cy="2400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определении класса опасности можно не суммировать количество опасных веществ, если в соответствии </a:t>
            </a:r>
            <a:br>
              <a:rPr lang="ru-RU" sz="1600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600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прошедшей экспертизу декларацией промышленной безопасности зона вероятного поражения при аварии на ОПО не затрагивает соседний объект</a:t>
            </a:r>
          </a:p>
          <a:p>
            <a:pPr algn="just">
              <a:lnSpc>
                <a:spcPct val="114000"/>
              </a:lnSpc>
            </a:pPr>
            <a:endParaRPr lang="ru-RU" sz="1000" dirty="0">
              <a:solidFill>
                <a:srgbClr val="2222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Добавлены особенности определения классов опасности для объектов трубопроводного транспорта</a:t>
            </a:r>
          </a:p>
          <a:p>
            <a:pPr algn="just">
              <a:lnSpc>
                <a:spcPct val="114000"/>
              </a:lnSpc>
            </a:pPr>
            <a:endParaRPr lang="ru-RU" sz="1050" dirty="0">
              <a:solidFill>
                <a:srgbClr val="2222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Перерегистрация ОПО, зарегистрированных до вступления в силу новых правил, происходит по заявлению эксплуатирующих организаций</a:t>
            </a:r>
          </a:p>
          <a:p>
            <a:pPr algn="just">
              <a:lnSpc>
                <a:spcPct val="114000"/>
              </a:lnSpc>
            </a:pPr>
            <a:endParaRPr lang="ru-RU" sz="1600" dirty="0">
              <a:solidFill>
                <a:srgbClr val="2222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449362" y="1467584"/>
            <a:ext cx="9793088" cy="1013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b="1" dirty="0">
                <a:solidFill>
                  <a:srgbClr val="222266"/>
                </a:solidFill>
                <a:latin typeface="+mj-lt"/>
              </a:rPr>
              <a:t>С 1 января 2024 г. в соответствии Федеральным законом № 534-ФЗ </a:t>
            </a:r>
          </a:p>
          <a:p>
            <a:pPr algn="ctr">
              <a:lnSpc>
                <a:spcPct val="114000"/>
              </a:lnSpc>
            </a:pPr>
            <a:r>
              <a:rPr lang="ru-RU" b="1" dirty="0">
                <a:solidFill>
                  <a:srgbClr val="222266"/>
                </a:solidFill>
                <a:latin typeface="+mj-lt"/>
              </a:rPr>
              <a:t>декларации промышленной безопасности могут быть разработаны по инициативе организации, которая эксплуатирует ОПО III и IV классов опасности</a:t>
            </a:r>
          </a:p>
        </p:txBody>
      </p:sp>
      <p:sp>
        <p:nvSpPr>
          <p:cNvPr id="26" name="Нашивка 7">
            <a:extLst>
              <a:ext uri="{FF2B5EF4-FFF2-40B4-BE49-F238E27FC236}">
                <a16:creationId xmlns:a16="http://schemas.microsoft.com/office/drawing/2014/main" id="{62B1BFF8-8E5E-450D-9DDA-96BBCC3EDFBC}"/>
              </a:ext>
            </a:extLst>
          </p:cNvPr>
          <p:cNvSpPr/>
          <p:nvPr/>
        </p:nvSpPr>
        <p:spPr>
          <a:xfrm>
            <a:off x="142266" y="3274171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7">
            <a:extLst>
              <a:ext uri="{FF2B5EF4-FFF2-40B4-BE49-F238E27FC236}">
                <a16:creationId xmlns:a16="http://schemas.microsoft.com/office/drawing/2014/main" id="{F1EE5DB1-FD39-4D1C-B8A2-72A8921699FE}"/>
              </a:ext>
            </a:extLst>
          </p:cNvPr>
          <p:cNvSpPr/>
          <p:nvPr/>
        </p:nvSpPr>
        <p:spPr>
          <a:xfrm>
            <a:off x="144562" y="4020526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7">
            <a:extLst>
              <a:ext uri="{FF2B5EF4-FFF2-40B4-BE49-F238E27FC236}">
                <a16:creationId xmlns:a16="http://schemas.microsoft.com/office/drawing/2014/main" id="{9E37A81D-A9AD-4842-BED2-80C6C416146C}"/>
              </a:ext>
            </a:extLst>
          </p:cNvPr>
          <p:cNvSpPr/>
          <p:nvPr/>
        </p:nvSpPr>
        <p:spPr>
          <a:xfrm>
            <a:off x="142266" y="4584602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A5B35B-6EEE-4171-9992-F8681B0FB7D6}"/>
              </a:ext>
            </a:extLst>
          </p:cNvPr>
          <p:cNvSpPr txBox="1"/>
          <p:nvPr/>
        </p:nvSpPr>
        <p:spPr>
          <a:xfrm>
            <a:off x="447066" y="5585414"/>
            <a:ext cx="9793088" cy="1013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800" b="1" dirty="0">
                <a:solidFill>
                  <a:srgbClr val="222266"/>
                </a:solidFill>
                <a:latin typeface="+mj-lt"/>
              </a:rPr>
              <a:t>С 1 марта 2025 г. вступил в силу Федеральный закон № 295-ФЗ </a:t>
            </a:r>
            <a:br>
              <a:rPr lang="ru-RU" sz="1800" b="1" dirty="0">
                <a:solidFill>
                  <a:srgbClr val="222266"/>
                </a:solidFill>
                <a:latin typeface="+mj-lt"/>
              </a:rPr>
            </a:br>
            <a:r>
              <a:rPr lang="ru-RU" sz="1800" b="1" dirty="0">
                <a:solidFill>
                  <a:srgbClr val="222266"/>
                </a:solidFill>
                <a:latin typeface="+mj-lt"/>
              </a:rPr>
              <a:t>сокращающий сроки оказания государственных услуг по внесению заключений ЭПБ и деклараций промышленной безопасности в соответствующие реестры</a:t>
            </a:r>
          </a:p>
        </p:txBody>
      </p: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D2B1B217-21A5-43CC-95BD-BBC2BFF8E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4913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57. Основания для проведения КНМ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1, пункт 8)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30</a:t>
            </a:fld>
            <a:endParaRPr lang="ru-RU" alt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E88B5F-0577-4732-895C-69E819297312}"/>
              </a:ext>
            </a:extLst>
          </p:cNvPr>
          <p:cNvSpPr txBox="1"/>
          <p:nvPr/>
        </p:nvSpPr>
        <p:spPr>
          <a:xfrm>
            <a:off x="593378" y="1293852"/>
            <a:ext cx="896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222268"/>
                </a:solidFill>
              </a:rPr>
              <a:t>Основания для проведения КНМ (с взаимодействием)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</a:rPr>
              <a:t>без согласования с органами прокуратуры (с извещением)</a:t>
            </a:r>
            <a:r>
              <a:rPr lang="ru-RU" b="1" dirty="0">
                <a:solidFill>
                  <a:srgbClr val="222268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843D35-B985-4221-85F5-12F6444D2859}"/>
              </a:ext>
            </a:extLst>
          </p:cNvPr>
          <p:cNvSpPr txBox="1"/>
          <p:nvPr/>
        </p:nvSpPr>
        <p:spPr>
          <a:xfrm>
            <a:off x="896330" y="1994846"/>
            <a:ext cx="8363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222268"/>
                </a:solidFill>
                <a:cs typeface="Times New Roman" panose="02020603050405020304" pitchFamily="18" charset="0"/>
              </a:rPr>
              <a:t>Наличие у контрольного (надзорного) органа </a:t>
            </a:r>
          </a:p>
          <a:p>
            <a:pPr algn="ctr"/>
            <a:r>
              <a:rPr lang="ru-RU" sz="1600" b="1" dirty="0">
                <a:solidFill>
                  <a:srgbClr val="222268"/>
                </a:solidFill>
                <a:cs typeface="Times New Roman" panose="02020603050405020304" pitchFamily="18" charset="0"/>
              </a:rPr>
              <a:t>сведений об осуществлении деятельности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: 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53523FD7-F545-46CF-92B8-74DECC45C2A0}"/>
              </a:ext>
            </a:extLst>
          </p:cNvPr>
          <p:cNvCxnSpPr>
            <a:cxnSpLocks/>
            <a:stCxn id="19" idx="2"/>
            <a:endCxn id="23" idx="0"/>
          </p:cNvCxnSpPr>
          <p:nvPr/>
        </p:nvCxnSpPr>
        <p:spPr bwMode="auto">
          <a:xfrm flipH="1">
            <a:off x="2793669" y="2579621"/>
            <a:ext cx="2284635" cy="424988"/>
          </a:xfrm>
          <a:prstGeom prst="straightConnector1">
            <a:avLst/>
          </a:prstGeom>
          <a:solidFill>
            <a:schemeClr val="accent1"/>
          </a:solidFill>
          <a:ln w="9525" cap="sq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614E38B3-F75F-420F-B2B9-BB3D57A9B7F3}"/>
              </a:ext>
            </a:extLst>
          </p:cNvPr>
          <p:cNvCxnSpPr>
            <a:cxnSpLocks/>
            <a:stCxn id="19" idx="2"/>
            <a:endCxn id="24" idx="0"/>
          </p:cNvCxnSpPr>
          <p:nvPr/>
        </p:nvCxnSpPr>
        <p:spPr bwMode="auto">
          <a:xfrm>
            <a:off x="5078304" y="2579621"/>
            <a:ext cx="2259275" cy="424988"/>
          </a:xfrm>
          <a:prstGeom prst="straightConnector1">
            <a:avLst/>
          </a:prstGeom>
          <a:solidFill>
            <a:schemeClr val="accent1"/>
          </a:solidFill>
          <a:ln w="9525" cap="sq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4BEB27-20D3-42E7-8748-A3ED798A6D89}"/>
              </a:ext>
            </a:extLst>
          </p:cNvPr>
          <p:cNvSpPr txBox="1"/>
          <p:nvPr/>
        </p:nvSpPr>
        <p:spPr>
          <a:xfrm>
            <a:off x="1336749" y="6052754"/>
            <a:ext cx="8018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algn="ctr"/>
            <a:r>
              <a:rPr lang="ru-RU" u="sng" dirty="0">
                <a:solidFill>
                  <a:srgbClr val="222268"/>
                </a:solidFill>
                <a:cs typeface="Times New Roman" panose="02020603050405020304" pitchFamily="18" charset="0"/>
              </a:rPr>
              <a:t>с извещением</a:t>
            </a:r>
            <a:r>
              <a:rPr lang="ru-RU" dirty="0">
                <a:solidFill>
                  <a:srgbClr val="222268"/>
                </a:solidFill>
                <a:cs typeface="Times New Roman" panose="02020603050405020304" pitchFamily="18" charset="0"/>
              </a:rPr>
              <a:t> о проведении КНМ в течение 24 часов </a:t>
            </a:r>
          </a:p>
          <a:p>
            <a:pPr marL="265113" algn="ctr"/>
            <a:r>
              <a:rPr lang="ru-RU" dirty="0">
                <a:solidFill>
                  <a:srgbClr val="222268"/>
                </a:solidFill>
                <a:cs typeface="Times New Roman" panose="02020603050405020304" pitchFamily="18" charset="0"/>
              </a:rPr>
              <a:t>органа прокуратуры по месту нахождения объекта контроля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22A3D3-75E3-45B3-B71C-E42B9557FFEB}"/>
              </a:ext>
            </a:extLst>
          </p:cNvPr>
          <p:cNvSpPr txBox="1"/>
          <p:nvPr/>
        </p:nvSpPr>
        <p:spPr>
          <a:xfrm>
            <a:off x="653255" y="3004609"/>
            <a:ext cx="428082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без уведомления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о начале осуществления предпринимательской деятельности, установленного частью 1 статьи 8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Федерального закона </a:t>
            </a:r>
          </a:p>
          <a:p>
            <a:pPr algn="ctr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от 26 декабря 2008 г. № 294-ФЗ </a:t>
            </a:r>
            <a:b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«О защите прав юридических лиц </a:t>
            </a:r>
            <a:b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и индивидуальных предпринимателей </a:t>
            </a:r>
            <a:b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при осуществлении государственного контроля (надзора) и муниципального контроля» </a:t>
            </a:r>
          </a:p>
          <a:p>
            <a:pPr algn="ctr">
              <a:spcBef>
                <a:spcPts val="600"/>
              </a:spcBef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(в случае, если уведомление является обязательным)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DE8E0E1-CBB8-4F2A-B52A-0A45405C6705}"/>
              </a:ext>
            </a:extLst>
          </p:cNvPr>
          <p:cNvSpPr/>
          <p:nvPr/>
        </p:nvSpPr>
        <p:spPr>
          <a:xfrm>
            <a:off x="5268549" y="3004609"/>
            <a:ext cx="41380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без лицензии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на виды деятельности,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указанные в пунктах 12, 43, 49, 50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части 1 статьи 12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Федерального закона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от 4 мая 2011 г. № 99-ФЗ </a:t>
            </a:r>
          </a:p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«О лицензировании отдельных видов деятельности»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109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65. Общие требования к проведению контрольных (надзорных) мероприятий</a:t>
            </a:r>
            <a:r>
              <a:rPr lang="en-US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11</a:t>
            </a:r>
            <a:r>
              <a:rPr lang="en-US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31</a:t>
            </a:fld>
            <a:endParaRPr lang="ru-RU" alt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DE62B1-B198-4693-8FBA-0DD2CC7216B7}"/>
              </a:ext>
            </a:extLst>
          </p:cNvPr>
          <p:cNvSpPr/>
          <p:nvPr/>
        </p:nvSpPr>
        <p:spPr>
          <a:xfrm>
            <a:off x="1565485" y="1733123"/>
            <a:ext cx="75608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000" b="1" u="sng" dirty="0">
                <a:solidFill>
                  <a:srgbClr val="222268"/>
                </a:solidFill>
              </a:rPr>
              <a:t>В случае, если проведение КНМ оказалось невозможным</a:t>
            </a:r>
            <a:r>
              <a:rPr lang="ru-RU" sz="2000" b="1" dirty="0">
                <a:solidFill>
                  <a:srgbClr val="222268"/>
                </a:solidFill>
              </a:rPr>
              <a:t>,</a:t>
            </a:r>
          </a:p>
          <a:p>
            <a:pPr algn="ctr" eaLnBrk="1" hangingPunct="1"/>
            <a:r>
              <a:rPr lang="ru-RU" sz="2000" b="1" dirty="0">
                <a:solidFill>
                  <a:srgbClr val="222268"/>
                </a:solidFill>
              </a:rPr>
              <a:t> </a:t>
            </a:r>
          </a:p>
          <a:p>
            <a:pPr algn="ctr" eaLnBrk="1" hangingPunct="1"/>
            <a:r>
              <a:rPr lang="ru-RU" sz="2000" b="1" dirty="0">
                <a:solidFill>
                  <a:srgbClr val="222268"/>
                </a:solidFill>
              </a:rPr>
              <a:t>уполномоченное должностное лицо контрольного (надзорного) органа вправе</a:t>
            </a:r>
          </a:p>
          <a:p>
            <a:pPr algn="ctr" eaLnBrk="1" hangingPunct="1"/>
            <a:r>
              <a:rPr lang="ru-RU" sz="2000" b="1" dirty="0">
                <a:solidFill>
                  <a:srgbClr val="222268"/>
                </a:solidFill>
              </a:rPr>
              <a:t> </a:t>
            </a:r>
          </a:p>
          <a:p>
            <a:pPr algn="ctr" eaLnBrk="1" hangingPunct="1"/>
            <a:r>
              <a:rPr lang="ru-RU" sz="2000" b="1" dirty="0">
                <a:solidFill>
                  <a:srgbClr val="C00000"/>
                </a:solidFill>
              </a:rPr>
              <a:t>не позднее 3-х месяцев с даты составления акта </a:t>
            </a:r>
          </a:p>
          <a:p>
            <a:pPr algn="ctr" eaLnBrk="1" hangingPunct="1"/>
            <a:r>
              <a:rPr lang="ru-RU" sz="2000" b="1" dirty="0">
                <a:solidFill>
                  <a:srgbClr val="C00000"/>
                </a:solidFill>
              </a:rPr>
              <a:t>о невозможности проведения КНМ </a:t>
            </a:r>
          </a:p>
          <a:p>
            <a:pPr algn="ctr" eaLnBrk="1" hangingPunct="1"/>
            <a:endParaRPr lang="ru-RU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ru-RU" sz="2000" b="1" dirty="0">
                <a:solidFill>
                  <a:srgbClr val="222268"/>
                </a:solidFill>
              </a:rPr>
              <a:t>принять решение о проведении в отношении контролируемого лица такого же КНМ </a:t>
            </a:r>
          </a:p>
          <a:p>
            <a:pPr algn="ctr" eaLnBrk="1" hangingPunct="1"/>
            <a:endParaRPr lang="ru-RU" sz="2000" b="1" dirty="0">
              <a:solidFill>
                <a:srgbClr val="222268"/>
              </a:solidFill>
            </a:endParaRPr>
          </a:p>
          <a:p>
            <a:pPr algn="ctr" eaLnBrk="1" hangingPunct="1"/>
            <a:r>
              <a:rPr lang="ru-RU" sz="2000" b="1" dirty="0">
                <a:solidFill>
                  <a:srgbClr val="222268"/>
                </a:solidFill>
              </a:rPr>
              <a:t>без предварительного уведомления контролируемого лица и без согласования с органами прокуратуры</a:t>
            </a:r>
          </a:p>
        </p:txBody>
      </p:sp>
    </p:spTree>
    <p:extLst>
      <p:ext uri="{BB962C8B-B14F-4D97-AF65-F5344CB8AC3E}">
        <p14:creationId xmlns:p14="http://schemas.microsoft.com/office/powerpoint/2010/main" val="1401124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90.1. Предписание об устранении выявленных нарушений обязательных требований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1, часть 2)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32</a:t>
            </a:fld>
            <a:endParaRPr lang="ru-RU" alt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081E8-F7A8-4F5D-8038-52DC1F792980}"/>
              </a:ext>
            </a:extLst>
          </p:cNvPr>
          <p:cNvSpPr txBox="1"/>
          <p:nvPr/>
        </p:nvSpPr>
        <p:spPr>
          <a:xfrm>
            <a:off x="1277454" y="2627709"/>
            <a:ext cx="8136904" cy="3618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222268"/>
                </a:solidFill>
                <a:effectLst/>
              </a:rPr>
              <a:t>описание каждого выявленного нарушения с указанием конкретных структурных единиц НПА, содержащего нарушение обязательных требований</a:t>
            </a:r>
            <a:endParaRPr lang="en-US" sz="18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222268"/>
                </a:solidFill>
                <a:effectLst/>
              </a:rPr>
              <a:t>срок устранения выявленного нарушения с указанием конкретной даты</a:t>
            </a:r>
            <a:endParaRPr lang="en-US" sz="18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  <a:effectLst/>
              </a:rPr>
              <a:t>перечень рекомендованных мероприятий по устранению выявленного нарушения обязательных требований</a:t>
            </a:r>
            <a:endParaRPr lang="en-US" sz="1800" b="1" dirty="0">
              <a:solidFill>
                <a:srgbClr val="C00000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C00000"/>
              </a:solidFill>
              <a:effectLst/>
            </a:endParaRP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  <a:effectLst/>
              </a:rPr>
              <a:t>перечень рекомендуемых сведений, которые должны быть представлены в качестве подтверждения устранения выявленного нарушения обязательных требований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E0DE2A-6CBC-4B5F-931A-18077D4A5396}"/>
              </a:ext>
            </a:extLst>
          </p:cNvPr>
          <p:cNvSpPr txBox="1"/>
          <p:nvPr/>
        </p:nvSpPr>
        <p:spPr>
          <a:xfrm>
            <a:off x="1385466" y="1587744"/>
            <a:ext cx="79208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222268"/>
                </a:solidFill>
                <a:effectLst/>
              </a:rPr>
              <a:t>Предписание должно содержать сведения </a:t>
            </a:r>
            <a:br>
              <a:rPr lang="ru-RU" sz="2000" b="1" dirty="0">
                <a:solidFill>
                  <a:srgbClr val="222268"/>
                </a:solidFill>
                <a:effectLst/>
              </a:rPr>
            </a:br>
            <a:r>
              <a:rPr lang="ru-RU" sz="2000" b="1" dirty="0">
                <a:solidFill>
                  <a:srgbClr val="222268"/>
                </a:solidFill>
                <a:effectLst/>
              </a:rPr>
              <a:t>по каждому из нарушений: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489779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90.1. Предписание об устранении выявленных нарушений обязательных требований </a:t>
            </a:r>
            <a:b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3, часть 4)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33</a:t>
            </a:fld>
            <a:endParaRPr lang="ru-RU" altLang="ru-RU" dirty="0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4EBC962-14E4-48E0-B21E-864760134796}"/>
              </a:ext>
            </a:extLst>
          </p:cNvPr>
          <p:cNvCxnSpPr>
            <a:cxnSpLocks/>
          </p:cNvCxnSpPr>
          <p:nvPr/>
        </p:nvCxnSpPr>
        <p:spPr bwMode="auto">
          <a:xfrm>
            <a:off x="-2" y="5580037"/>
            <a:ext cx="10691815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B7DFD3B-72B4-4FAE-9357-EEF411213210}"/>
              </a:ext>
            </a:extLst>
          </p:cNvPr>
          <p:cNvSpPr txBox="1"/>
          <p:nvPr/>
        </p:nvSpPr>
        <p:spPr>
          <a:xfrm>
            <a:off x="1101898" y="3241124"/>
            <a:ext cx="8488016" cy="2242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14000"/>
              </a:lnSpc>
              <a:spcAft>
                <a:spcPts val="0"/>
              </a:spcAft>
            </a:pPr>
            <a:endParaRPr lang="ru-RU" sz="300" b="1" dirty="0">
              <a:solidFill>
                <a:srgbClr val="222268"/>
              </a:solidFill>
            </a:endParaRPr>
          </a:p>
          <a:p>
            <a:pPr marR="0" algn="just">
              <a:lnSpc>
                <a:spcPct val="114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222268"/>
                </a:solidFill>
                <a:effectLst/>
              </a:rPr>
              <a:t>Предписание выдаётся контролируемому лицу и (или) направляется органу, осуществляющему функции и полномочия учредителя контролируемого лица</a:t>
            </a:r>
          </a:p>
          <a:p>
            <a:pPr marL="285750" marR="0" indent="-285750" algn="just">
              <a:lnSpc>
                <a:spcPct val="114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700" b="1" dirty="0">
              <a:solidFill>
                <a:srgbClr val="222268"/>
              </a:solidFill>
              <a:effectLst/>
            </a:endParaRPr>
          </a:p>
          <a:p>
            <a:pPr marR="0" algn="just">
              <a:lnSpc>
                <a:spcPct val="114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222268"/>
                </a:solidFill>
                <a:effectLst/>
              </a:rPr>
              <a:t>В случае выдачи предписания контролируемому лицу копия такого предписания направляется органу, осуществляющему функции </a:t>
            </a:r>
            <a:br>
              <a:rPr lang="ru-RU" sz="1800" b="1" dirty="0">
                <a:solidFill>
                  <a:srgbClr val="222268"/>
                </a:solidFill>
                <a:effectLst/>
              </a:rPr>
            </a:br>
            <a:r>
              <a:rPr lang="ru-RU" sz="1800" b="1" dirty="0">
                <a:solidFill>
                  <a:srgbClr val="222268"/>
                </a:solidFill>
                <a:effectLst/>
              </a:rPr>
              <a:t>и полномочия учредителя контролируемого лица</a:t>
            </a:r>
          </a:p>
          <a:p>
            <a:pPr marR="0" algn="just">
              <a:lnSpc>
                <a:spcPct val="114000"/>
              </a:lnSpc>
              <a:spcAft>
                <a:spcPts val="0"/>
              </a:spcAft>
            </a:pPr>
            <a:endParaRPr lang="en-US" sz="500" b="1" dirty="0">
              <a:solidFill>
                <a:srgbClr val="222268"/>
              </a:solidFill>
              <a:effectLst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D28ADC-5F20-4C5B-B891-7BBDD2B49FB1}"/>
              </a:ext>
            </a:extLst>
          </p:cNvPr>
          <p:cNvSpPr txBox="1"/>
          <p:nvPr/>
        </p:nvSpPr>
        <p:spPr>
          <a:xfrm>
            <a:off x="1978704" y="1677720"/>
            <a:ext cx="67344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effectLst/>
              </a:rPr>
              <a:t>ОСОБЕННОСТИ ДЛЯ ГОСУДАРСТВЕННЫХ </a:t>
            </a:r>
            <a:br>
              <a:rPr lang="ru-RU" sz="1800" b="1" dirty="0">
                <a:solidFill>
                  <a:srgbClr val="C00000"/>
                </a:solidFill>
                <a:effectLst/>
              </a:rPr>
            </a:br>
            <a:r>
              <a:rPr lang="ru-RU" sz="1800" b="1" dirty="0">
                <a:solidFill>
                  <a:srgbClr val="C00000"/>
                </a:solidFill>
                <a:effectLst/>
              </a:rPr>
              <a:t>И МУНИЦИПАЛЬНЫХ УЧРЕЖДЕНИЙ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(контролируемое лицо)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A43C9F2A-C257-454E-BFB3-6F0A0B7EBFC6}"/>
              </a:ext>
            </a:extLst>
          </p:cNvPr>
          <p:cNvSpPr/>
          <p:nvPr/>
        </p:nvSpPr>
        <p:spPr bwMode="auto">
          <a:xfrm>
            <a:off x="5147971" y="2713085"/>
            <a:ext cx="395870" cy="568767"/>
          </a:xfrm>
          <a:prstGeom prst="downArrow">
            <a:avLst>
              <a:gd name="adj1" fmla="val 50000"/>
              <a:gd name="adj2" fmla="val 61421"/>
            </a:avLst>
          </a:prstGeom>
          <a:solidFill>
            <a:srgbClr val="C0000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0518D4D-373B-4E78-B090-1C1F0E63AF10}"/>
              </a:ext>
            </a:extLst>
          </p:cNvPr>
          <p:cNvSpPr/>
          <p:nvPr/>
        </p:nvSpPr>
        <p:spPr>
          <a:xfrm>
            <a:off x="1092844" y="5695724"/>
            <a:ext cx="8343817" cy="140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140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222268"/>
                </a:solidFill>
              </a:rPr>
              <a:t>Часть 4</a:t>
            </a:r>
          </a:p>
          <a:p>
            <a:pPr marR="0">
              <a:lnSpc>
                <a:spcPct val="114000"/>
              </a:lnSpc>
              <a:spcAft>
                <a:spcPts val="0"/>
              </a:spcAft>
            </a:pPr>
            <a:endParaRPr lang="ru-RU" sz="300" b="1" dirty="0">
              <a:solidFill>
                <a:srgbClr val="222268"/>
              </a:solidFill>
            </a:endParaRPr>
          </a:p>
          <a:p>
            <a:pPr marR="0" algn="just">
              <a:lnSpc>
                <a:spcPct val="114000"/>
              </a:lnSpc>
              <a:spcAft>
                <a:spcPts val="0"/>
              </a:spcAft>
            </a:pPr>
            <a:r>
              <a:rPr lang="ru-RU" b="1" dirty="0">
                <a:solidFill>
                  <a:srgbClr val="222268"/>
                </a:solidFill>
              </a:rPr>
              <a:t>Контрольный (надзорный) орган </a:t>
            </a:r>
            <a:r>
              <a:rPr lang="ru-RU" b="1" dirty="0">
                <a:solidFill>
                  <a:srgbClr val="C00000"/>
                </a:solidFill>
              </a:rPr>
              <a:t>может отменить предписание </a:t>
            </a:r>
            <a:br>
              <a:rPr lang="ru-RU" b="1" dirty="0">
                <a:solidFill>
                  <a:srgbClr val="222268"/>
                </a:solidFill>
              </a:rPr>
            </a:br>
            <a:r>
              <a:rPr lang="ru-RU" b="1" dirty="0">
                <a:solidFill>
                  <a:srgbClr val="222268"/>
                </a:solidFill>
              </a:rPr>
              <a:t>об устранении выявленных нарушений обязательных требований </a:t>
            </a:r>
            <a:br>
              <a:rPr lang="ru-RU" b="1" dirty="0">
                <a:solidFill>
                  <a:srgbClr val="222268"/>
                </a:solidFill>
              </a:rPr>
            </a:br>
            <a:r>
              <a:rPr lang="ru-RU" b="1" dirty="0">
                <a:solidFill>
                  <a:srgbClr val="222268"/>
                </a:solidFill>
              </a:rPr>
              <a:t>в случаях, установленных Федеральным законом № 248-ФЗ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660684-4D89-4382-A8DF-F424A5C8B8DF}"/>
              </a:ext>
            </a:extLst>
          </p:cNvPr>
          <p:cNvSpPr txBox="1"/>
          <p:nvPr/>
        </p:nvSpPr>
        <p:spPr>
          <a:xfrm>
            <a:off x="1101898" y="1255002"/>
            <a:ext cx="4618182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140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222268"/>
                </a:solidFill>
              </a:rPr>
              <a:t>Часть 3</a:t>
            </a:r>
          </a:p>
        </p:txBody>
      </p:sp>
    </p:spTree>
    <p:extLst>
      <p:ext uri="{BB962C8B-B14F-4D97-AF65-F5344CB8AC3E}">
        <p14:creationId xmlns:p14="http://schemas.microsoft.com/office/powerpoint/2010/main" val="3457383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90.2. Соглашение о надлежащем устранении выявленных нарушений обязательных требов</a:t>
            </a: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аний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34</a:t>
            </a:fld>
            <a:endParaRPr lang="ru-RU" alt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074DB8-704C-486D-BB2A-D9ABD810557B}"/>
              </a:ext>
            </a:extLst>
          </p:cNvPr>
          <p:cNvSpPr txBox="1"/>
          <p:nvPr/>
        </p:nvSpPr>
        <p:spPr>
          <a:xfrm>
            <a:off x="3473698" y="1426180"/>
            <a:ext cx="636956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222268"/>
                </a:solidFill>
                <a:effectLst/>
              </a:rPr>
              <a:t>Контролируемое лицо вправе подать ходатайство                  о заключении соглашения о надлежащем устранении выявленных нарушений обязательных требований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800" b="1" dirty="0">
              <a:solidFill>
                <a:srgbClr val="222268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</a:rPr>
              <a:t>Порядок заключения соглашения определяется Правительством РФ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73FE6B6-3AAC-4351-81FA-7050A2E09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418" y="1575755"/>
            <a:ext cx="1584176" cy="1301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2AF9B8-7B9E-4CE9-A369-2AD62903FCE9}"/>
              </a:ext>
            </a:extLst>
          </p:cNvPr>
          <p:cNvSpPr txBox="1"/>
          <p:nvPr/>
        </p:nvSpPr>
        <p:spPr>
          <a:xfrm>
            <a:off x="2393767" y="3076019"/>
            <a:ext cx="59042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Aft>
                <a:spcPts val="0"/>
              </a:spcAft>
            </a:pPr>
            <a:endParaRPr lang="ru-RU" sz="1600" b="1" dirty="0">
              <a:solidFill>
                <a:srgbClr val="222268"/>
              </a:solidFill>
            </a:endParaRPr>
          </a:p>
          <a:p>
            <a:pPr marL="0" marR="0" algn="just">
              <a:spcAft>
                <a:spcPts val="0"/>
              </a:spcAft>
            </a:pPr>
            <a:r>
              <a:rPr lang="ru-RU" sz="2800" b="1" dirty="0">
                <a:solidFill>
                  <a:srgbClr val="222268"/>
                </a:solidFill>
              </a:rPr>
              <a:t>Соглашение должно включать: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3C10C4-3EB8-4FCD-A768-E0ABE350222C}"/>
              </a:ext>
            </a:extLst>
          </p:cNvPr>
          <p:cNvSpPr txBox="1"/>
          <p:nvPr/>
        </p:nvSpPr>
        <p:spPr>
          <a:xfrm>
            <a:off x="1325556" y="3943460"/>
            <a:ext cx="80407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222268"/>
                </a:solidFill>
              </a:rPr>
              <a:t>перечень выявленных нарушений обязательных требований, подлежащих устранению контролируемым лицом</a:t>
            </a:r>
          </a:p>
          <a:p>
            <a:pPr algn="just"/>
            <a:endParaRPr lang="ru-RU" sz="1400" b="1" dirty="0">
              <a:solidFill>
                <a:srgbClr val="222268"/>
              </a:solidFill>
            </a:endParaRPr>
          </a:p>
          <a:p>
            <a:pPr algn="just"/>
            <a:endParaRPr lang="ru-RU" sz="1400" b="1" dirty="0">
              <a:solidFill>
                <a:srgbClr val="222268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222268"/>
                </a:solidFill>
              </a:rPr>
              <a:t>программу устранения выявленных нарушений, включающую перечень мероприятий по оценке исполнения такой программы, </a:t>
            </a:r>
            <a:br>
              <a:rPr lang="ru-RU" b="1" dirty="0">
                <a:solidFill>
                  <a:srgbClr val="222268"/>
                </a:solidFill>
              </a:rPr>
            </a:br>
            <a:r>
              <a:rPr lang="ru-RU" b="1" dirty="0">
                <a:solidFill>
                  <a:srgbClr val="222268"/>
                </a:solidFill>
              </a:rPr>
              <a:t>а также документов и сведений, подлежащих направлению </a:t>
            </a:r>
            <a:br>
              <a:rPr lang="ru-RU" b="1" dirty="0">
                <a:solidFill>
                  <a:srgbClr val="222268"/>
                </a:solidFill>
              </a:rPr>
            </a:br>
            <a:r>
              <a:rPr lang="ru-RU" b="1" dirty="0">
                <a:solidFill>
                  <a:srgbClr val="222268"/>
                </a:solidFill>
              </a:rPr>
              <a:t>для оценки исполнения такой программы</a:t>
            </a:r>
          </a:p>
          <a:p>
            <a:pPr algn="just"/>
            <a:endParaRPr lang="ru-RU" sz="1400" b="1" dirty="0">
              <a:solidFill>
                <a:srgbClr val="222268"/>
              </a:solidFill>
            </a:endParaRPr>
          </a:p>
          <a:p>
            <a:pPr algn="just"/>
            <a:endParaRPr lang="ru-RU" sz="1400" b="1" dirty="0">
              <a:solidFill>
                <a:srgbClr val="222268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222268"/>
                </a:solidFill>
              </a:rPr>
              <a:t>срок исполнения соглашения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426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90.2. Соглашение о надлежащем устранении выявленных нарушений обязательных требов</a:t>
            </a:r>
            <a:r>
              <a:rPr lang="ru-RU" alt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аний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35</a:t>
            </a:fld>
            <a:endParaRPr lang="ru-RU" alt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AC03A1B-7943-4930-B8A9-BE7FAF74E7C2}"/>
              </a:ext>
            </a:extLst>
          </p:cNvPr>
          <p:cNvSpPr/>
          <p:nvPr/>
        </p:nvSpPr>
        <p:spPr>
          <a:xfrm>
            <a:off x="377354" y="1209459"/>
            <a:ext cx="2088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</a:p>
        </p:txBody>
      </p:sp>
      <p:sp>
        <p:nvSpPr>
          <p:cNvPr id="21" name="Нашивка 10">
            <a:extLst>
              <a:ext uri="{FF2B5EF4-FFF2-40B4-BE49-F238E27FC236}">
                <a16:creationId xmlns:a16="http://schemas.microsoft.com/office/drawing/2014/main" id="{AC357E4E-0CCB-4511-964B-2101694BFF8A}"/>
              </a:ext>
            </a:extLst>
          </p:cNvPr>
          <p:cNvSpPr/>
          <p:nvPr/>
        </p:nvSpPr>
        <p:spPr>
          <a:xfrm>
            <a:off x="720883" y="1992481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16">
            <a:extLst>
              <a:ext uri="{FF2B5EF4-FFF2-40B4-BE49-F238E27FC236}">
                <a16:creationId xmlns:a16="http://schemas.microsoft.com/office/drawing/2014/main" id="{3D22B46F-69DB-4A53-A8C1-40DB242C2DB5}"/>
              </a:ext>
            </a:extLst>
          </p:cNvPr>
          <p:cNvSpPr/>
          <p:nvPr/>
        </p:nvSpPr>
        <p:spPr>
          <a:xfrm>
            <a:off x="720883" y="2784527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17">
            <a:extLst>
              <a:ext uri="{FF2B5EF4-FFF2-40B4-BE49-F238E27FC236}">
                <a16:creationId xmlns:a16="http://schemas.microsoft.com/office/drawing/2014/main" id="{D6282CCF-692E-4B9B-83A4-FC45DFF97EF4}"/>
              </a:ext>
            </a:extLst>
          </p:cNvPr>
          <p:cNvSpPr/>
          <p:nvPr/>
        </p:nvSpPr>
        <p:spPr>
          <a:xfrm>
            <a:off x="720883" y="3549606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18">
            <a:extLst>
              <a:ext uri="{FF2B5EF4-FFF2-40B4-BE49-F238E27FC236}">
                <a16:creationId xmlns:a16="http://schemas.microsoft.com/office/drawing/2014/main" id="{309E2F7C-BB68-482B-BEED-B7A144AAAD87}"/>
              </a:ext>
            </a:extLst>
          </p:cNvPr>
          <p:cNvSpPr/>
          <p:nvPr/>
        </p:nvSpPr>
        <p:spPr>
          <a:xfrm>
            <a:off x="720883" y="4728018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76B8EC5C-7D79-4CE9-A56D-FB8BF0D2A2CB}"/>
              </a:ext>
            </a:extLst>
          </p:cNvPr>
          <p:cNvSpPr/>
          <p:nvPr/>
        </p:nvSpPr>
        <p:spPr>
          <a:xfrm>
            <a:off x="1457474" y="1849750"/>
            <a:ext cx="817982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265113" algn="just">
              <a:spcAft>
                <a:spcPts val="0"/>
              </a:spcAft>
            </a:pPr>
            <a:r>
              <a:rPr lang="ru-RU" sz="1500" b="1" dirty="0">
                <a:solidFill>
                  <a:srgbClr val="222268"/>
                </a:solidFill>
              </a:rPr>
              <a:t>Соглашение подлежит согласованию с органами прокуратуры </a:t>
            </a:r>
            <a:br>
              <a:rPr lang="ru-RU" sz="1500" b="1" dirty="0">
                <a:solidFill>
                  <a:srgbClr val="222268"/>
                </a:solidFill>
              </a:rPr>
            </a:br>
            <a:r>
              <a:rPr lang="ru-RU" sz="1500" b="1" dirty="0">
                <a:solidFill>
                  <a:srgbClr val="C00000"/>
                </a:solidFill>
              </a:rPr>
              <a:t>(порядок согласования устанавливается приказом Генерального прокурора РФ)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BB4B82D6-FA98-47F3-90AA-746B30E9844A}"/>
              </a:ext>
            </a:extLst>
          </p:cNvPr>
          <p:cNvSpPr/>
          <p:nvPr/>
        </p:nvSpPr>
        <p:spPr>
          <a:xfrm>
            <a:off x="1457474" y="2606031"/>
            <a:ext cx="8179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265113" algn="just">
              <a:spcAft>
                <a:spcPts val="0"/>
              </a:spcAft>
            </a:pPr>
            <a:r>
              <a:rPr lang="ru-RU" sz="1600" b="1" dirty="0">
                <a:solidFill>
                  <a:srgbClr val="222268"/>
                </a:solidFill>
              </a:rPr>
              <a:t>Контролируемое лицо </a:t>
            </a:r>
            <a:r>
              <a:rPr lang="ru-RU" sz="1600" b="1" dirty="0">
                <a:solidFill>
                  <a:srgbClr val="C00000"/>
                </a:solidFill>
              </a:rPr>
              <a:t>не имеет права отказаться</a:t>
            </a:r>
            <a:r>
              <a:rPr lang="ru-RU" sz="1600" b="1" dirty="0">
                <a:solidFill>
                  <a:srgbClr val="222268"/>
                </a:solidFill>
              </a:rPr>
              <a:t> от исполнения соглашения в одностороннем порядке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67F2BD1-9F54-4C7F-8539-1DC4C14EA718}"/>
              </a:ext>
            </a:extLst>
          </p:cNvPr>
          <p:cNvSpPr/>
          <p:nvPr/>
        </p:nvSpPr>
        <p:spPr>
          <a:xfrm>
            <a:off x="1435195" y="3420484"/>
            <a:ext cx="822438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0"/>
              </a:spcAft>
            </a:pPr>
            <a:r>
              <a:rPr lang="ru-RU" sz="1500" b="1" dirty="0">
                <a:solidFill>
                  <a:srgbClr val="222268"/>
                </a:solidFill>
              </a:rPr>
              <a:t>По истечении срока исполнения соглашения принимается решение о признании соглашения </a:t>
            </a:r>
            <a:r>
              <a:rPr lang="ru-RU" sz="1500" b="1" u="sng" dirty="0">
                <a:solidFill>
                  <a:srgbClr val="222268"/>
                </a:solidFill>
              </a:rPr>
              <a:t>исполненным</a:t>
            </a:r>
            <a:r>
              <a:rPr lang="ru-RU" sz="1500" b="1" dirty="0">
                <a:solidFill>
                  <a:srgbClr val="222268"/>
                </a:solidFill>
              </a:rPr>
              <a:t> или </a:t>
            </a:r>
            <a:r>
              <a:rPr lang="ru-RU" sz="1500" b="1" u="sng" dirty="0">
                <a:solidFill>
                  <a:srgbClr val="222268"/>
                </a:solidFill>
              </a:rPr>
              <a:t>неисполненным</a:t>
            </a:r>
            <a:endParaRPr lang="ru-RU" sz="1500" b="1" dirty="0">
              <a:solidFill>
                <a:srgbClr val="222268"/>
              </a:solidFill>
            </a:endParaRPr>
          </a:p>
          <a:p>
            <a:pPr marR="0" indent="265113" algn="just">
              <a:spcAft>
                <a:spcPts val="0"/>
              </a:spcAft>
            </a:pPr>
            <a:endParaRPr lang="ru-RU" sz="1500" b="1" dirty="0">
              <a:solidFill>
                <a:srgbClr val="222268"/>
              </a:solidFill>
            </a:endParaRPr>
          </a:p>
          <a:p>
            <a:pPr marR="0" indent="265113" algn="just">
              <a:spcAft>
                <a:spcPts val="0"/>
              </a:spcAft>
            </a:pPr>
            <a:r>
              <a:rPr lang="ru-RU" sz="1500" b="1" dirty="0">
                <a:solidFill>
                  <a:srgbClr val="222268"/>
                </a:solidFill>
              </a:rPr>
              <a:t>При </a:t>
            </a:r>
            <a:r>
              <a:rPr lang="ru-RU" sz="1500" b="1" u="sng" dirty="0">
                <a:solidFill>
                  <a:srgbClr val="222268"/>
                </a:solidFill>
              </a:rPr>
              <a:t>исполнении</a:t>
            </a:r>
            <a:r>
              <a:rPr lang="ru-RU" sz="1500" b="1" dirty="0">
                <a:solidFill>
                  <a:srgbClr val="222268"/>
                </a:solidFill>
              </a:rPr>
              <a:t> соглашения – принимается решение об отмене предписания</a:t>
            </a:r>
          </a:p>
          <a:p>
            <a:pPr marR="0" indent="265113" algn="just">
              <a:spcAft>
                <a:spcPts val="0"/>
              </a:spcAft>
            </a:pPr>
            <a:endParaRPr lang="ru-RU" sz="1500" b="1" dirty="0">
              <a:solidFill>
                <a:srgbClr val="222268"/>
              </a:solidFill>
            </a:endParaRPr>
          </a:p>
          <a:p>
            <a:pPr indent="265113" algn="just">
              <a:spcAft>
                <a:spcPts val="0"/>
              </a:spcAft>
            </a:pPr>
            <a:r>
              <a:rPr lang="ru-RU" sz="1500" b="1" dirty="0">
                <a:solidFill>
                  <a:srgbClr val="222268"/>
                </a:solidFill>
              </a:rPr>
              <a:t>В случае </a:t>
            </a:r>
            <a:r>
              <a:rPr lang="ru-RU" sz="1500" b="1" u="sng" dirty="0">
                <a:solidFill>
                  <a:srgbClr val="222268"/>
                </a:solidFill>
              </a:rPr>
              <a:t>неисполнения</a:t>
            </a:r>
            <a:r>
              <a:rPr lang="ru-RU" sz="1500" b="1" dirty="0">
                <a:solidFill>
                  <a:srgbClr val="222268"/>
                </a:solidFill>
              </a:rPr>
              <a:t> – принимается решение о возобновлении действия предписания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64F28E9-3D5A-4448-B314-71E733EAC0AA}"/>
              </a:ext>
            </a:extLst>
          </p:cNvPr>
          <p:cNvSpPr/>
          <p:nvPr/>
        </p:nvSpPr>
        <p:spPr>
          <a:xfrm>
            <a:off x="1454461" y="5126144"/>
            <a:ext cx="818585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265113" algn="just">
              <a:spcAft>
                <a:spcPts val="0"/>
              </a:spcAft>
            </a:pPr>
            <a:r>
              <a:rPr lang="ru-RU" sz="1500" b="1" dirty="0">
                <a:solidFill>
                  <a:srgbClr val="222268"/>
                </a:solidFill>
              </a:rPr>
              <a:t>Органы прокуратуры или контрольный (надзорный) орган могут признать соглашение неисполненным </a:t>
            </a:r>
            <a:r>
              <a:rPr lang="ru-RU" sz="1500" b="1" u="sng" dirty="0">
                <a:solidFill>
                  <a:srgbClr val="C00000"/>
                </a:solidFill>
              </a:rPr>
              <a:t>до дня истечения срока его исполнения</a:t>
            </a:r>
            <a:r>
              <a:rPr lang="ru-RU" sz="1500" b="1" dirty="0">
                <a:solidFill>
                  <a:srgbClr val="C00000"/>
                </a:solidFill>
              </a:rPr>
              <a:t> </a:t>
            </a:r>
            <a:r>
              <a:rPr lang="ru-RU" sz="1500" b="1" dirty="0">
                <a:solidFill>
                  <a:srgbClr val="222268"/>
                </a:solidFill>
              </a:rPr>
              <a:t>при наличии фактов, свидетельствующих, что контролируемое лицо или его учредитель </a:t>
            </a:r>
            <a:br>
              <a:rPr lang="ru-RU" sz="1500" b="1" dirty="0">
                <a:solidFill>
                  <a:srgbClr val="222268"/>
                </a:solidFill>
              </a:rPr>
            </a:br>
            <a:r>
              <a:rPr lang="ru-RU" sz="1500" b="1" dirty="0">
                <a:solidFill>
                  <a:srgbClr val="222268"/>
                </a:solidFill>
              </a:rPr>
              <a:t>(в случаях, установленных Правительством РФ) не предпринимает действия, направленные на исполнение соглашения</a:t>
            </a:r>
          </a:p>
        </p:txBody>
      </p:sp>
      <p:sp>
        <p:nvSpPr>
          <p:cNvPr id="29" name="Нашивка 17">
            <a:extLst>
              <a:ext uri="{FF2B5EF4-FFF2-40B4-BE49-F238E27FC236}">
                <a16:creationId xmlns:a16="http://schemas.microsoft.com/office/drawing/2014/main" id="{1FB7CDAA-D26D-4FE8-B35A-5DA60BFEDD5C}"/>
              </a:ext>
            </a:extLst>
          </p:cNvPr>
          <p:cNvSpPr/>
          <p:nvPr/>
        </p:nvSpPr>
        <p:spPr>
          <a:xfrm>
            <a:off x="720883" y="4138812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Нашивка 18">
            <a:extLst>
              <a:ext uri="{FF2B5EF4-FFF2-40B4-BE49-F238E27FC236}">
                <a16:creationId xmlns:a16="http://schemas.microsoft.com/office/drawing/2014/main" id="{D5AB55A1-4C15-4957-863F-A445633C355B}"/>
              </a:ext>
            </a:extLst>
          </p:cNvPr>
          <p:cNvSpPr/>
          <p:nvPr/>
        </p:nvSpPr>
        <p:spPr>
          <a:xfrm>
            <a:off x="717866" y="5419634"/>
            <a:ext cx="304800" cy="271504"/>
          </a:xfrm>
          <a:prstGeom prst="chevron">
            <a:avLst/>
          </a:prstGeom>
          <a:solidFill>
            <a:srgbClr val="E5FC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99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93. Отсрочка исполнения решения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2)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36</a:t>
            </a:fld>
            <a:endParaRPr lang="ru-RU" alt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1CBC4-4EF3-4FC3-838B-3CA4BE0B7284}"/>
              </a:ext>
            </a:extLst>
          </p:cNvPr>
          <p:cNvSpPr txBox="1"/>
          <p:nvPr/>
        </p:nvSpPr>
        <p:spPr>
          <a:xfrm>
            <a:off x="1457474" y="1964875"/>
            <a:ext cx="81369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  <a:effectLst/>
              </a:rPr>
              <a:t>Решение об отсрочке исполнения решения принимается уполномоченным должностным лицом контрольного (надзорного) органа в порядке, предусмотренном                  </a:t>
            </a:r>
            <a:r>
              <a:rPr lang="ru-RU" sz="2000" b="1" dirty="0">
                <a:solidFill>
                  <a:srgbClr val="C00000"/>
                </a:solidFill>
                <a:effectLst/>
              </a:rPr>
              <a:t>главой 9 «Обжалование решений контрольных (надзорных) органов, действий (бездействия) их должностных лиц» </a:t>
            </a:r>
          </a:p>
          <a:p>
            <a:pPr marR="0" algn="just"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</a:rPr>
              <a:t>    </a:t>
            </a:r>
            <a:r>
              <a:rPr lang="ru-RU" sz="2000" b="1" dirty="0">
                <a:solidFill>
                  <a:srgbClr val="C00000"/>
                </a:solidFill>
                <a:effectLst/>
              </a:rPr>
              <a:t>(статьи 39 - 43 Федерального закона № 248-ФЗ)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18F061-CF0F-4AB7-BF87-FAA612465CE5}"/>
              </a:ext>
            </a:extLst>
          </p:cNvPr>
          <p:cNvSpPr txBox="1"/>
          <p:nvPr/>
        </p:nvSpPr>
        <p:spPr>
          <a:xfrm>
            <a:off x="1942193" y="4757408"/>
            <a:ext cx="74025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spcAft>
                <a:spcPts val="0"/>
              </a:spcAft>
            </a:pPr>
            <a:r>
              <a:rPr lang="ru-RU" b="1" dirty="0">
                <a:solidFill>
                  <a:srgbClr val="222268"/>
                </a:solidFill>
                <a:effectLst/>
              </a:rPr>
              <a:t>Ранее принималось в порядке, предусмотренном статьей 89                          для рассмотрения возражений в отношении акта КНМ                (статья 89 утратила силу)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D8E9F3B7-E689-4A78-808A-8519609E07D8}"/>
              </a:ext>
            </a:extLst>
          </p:cNvPr>
          <p:cNvCxnSpPr/>
          <p:nvPr/>
        </p:nvCxnSpPr>
        <p:spPr bwMode="auto">
          <a:xfrm flipV="1">
            <a:off x="4265786" y="4169316"/>
            <a:ext cx="2145626" cy="185874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9166E9C-6F1C-4DE0-A1D2-0E9A27DBCDC3}"/>
              </a:ext>
            </a:extLst>
          </p:cNvPr>
          <p:cNvCxnSpPr/>
          <p:nvPr/>
        </p:nvCxnSpPr>
        <p:spPr bwMode="auto">
          <a:xfrm>
            <a:off x="4481810" y="4227862"/>
            <a:ext cx="1929602" cy="18002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2861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1">
            <a:extLst>
              <a:ext uri="{FF2B5EF4-FFF2-40B4-BE49-F238E27FC236}">
                <a16:creationId xmlns:a16="http://schemas.microsoft.com/office/drawing/2014/main" id="{47E17AE7-0CF7-451C-913D-F908E76B7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94. Разрешение вопросов, связанных </a:t>
            </a:r>
            <a:b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исполнением решения(часть 2)</a:t>
            </a:r>
          </a:p>
        </p:txBody>
      </p:sp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E3DCCFB0-005F-4BC7-B9BB-91425A7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37</a:t>
            </a:fld>
            <a:endParaRPr lang="ru-RU" alt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EF7FC-6701-4A10-B6ED-E5586B4FB6FA}"/>
              </a:ext>
            </a:extLst>
          </p:cNvPr>
          <p:cNvSpPr txBox="1"/>
          <p:nvPr/>
        </p:nvSpPr>
        <p:spPr>
          <a:xfrm>
            <a:off x="1443530" y="1816368"/>
            <a:ext cx="780475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</a:rPr>
              <a:t>     </a:t>
            </a:r>
            <a:r>
              <a:rPr lang="ru-RU" sz="2000" b="1" dirty="0">
                <a:solidFill>
                  <a:srgbClr val="222268"/>
                </a:solidFill>
                <a:effectLst/>
              </a:rPr>
              <a:t>Срок рассмотрения вопросов, </a:t>
            </a:r>
          </a:p>
          <a:p>
            <a:pPr marR="0" algn="ctr">
              <a:spcAft>
                <a:spcPts val="0"/>
              </a:spcAft>
            </a:pPr>
            <a:r>
              <a:rPr lang="ru-RU" sz="2000" b="1" dirty="0">
                <a:solidFill>
                  <a:srgbClr val="222268"/>
                </a:solidFill>
                <a:effectLst/>
              </a:rPr>
              <a:t>связанных с исполнением решения </a:t>
            </a:r>
          </a:p>
          <a:p>
            <a:pPr marR="0" algn="ctr">
              <a:spcAft>
                <a:spcPts val="0"/>
              </a:spcAft>
            </a:pPr>
            <a:endParaRPr lang="ru-RU" sz="20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  <a:effectLst/>
              </a:rPr>
              <a:t>Рассматриваются должностным лицом контрольного (надзорного) органа, вынесшим решение, по ходатайству контролируемого лица (или по представлению инспектора) </a:t>
            </a:r>
            <a:r>
              <a:rPr lang="ru-RU" sz="2000" b="1" u="sng" dirty="0">
                <a:solidFill>
                  <a:srgbClr val="C00000"/>
                </a:solidFill>
                <a:effectLst/>
              </a:rPr>
              <a:t>в течение пяти рабочих дней</a:t>
            </a:r>
            <a:r>
              <a:rPr lang="ru-RU" sz="2000" b="1" dirty="0">
                <a:solidFill>
                  <a:srgbClr val="222268"/>
                </a:solidFill>
                <a:effectLst/>
              </a:rPr>
              <a:t>                                                  со дня поступления в контрольный (надзорный) орган ходатайства (или направления представления)</a:t>
            </a:r>
          </a:p>
          <a:p>
            <a:pPr marL="285750" marR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2000" b="1" dirty="0">
              <a:solidFill>
                <a:srgbClr val="222268"/>
              </a:solidFill>
              <a:effectLst/>
            </a:endParaRPr>
          </a:p>
          <a:p>
            <a:pPr marL="285750" marR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222268"/>
                </a:solidFill>
                <a:effectLst/>
              </a:rPr>
              <a:t>В случае отсутствия указанного должностного лица контрольного (надзорного) органа вопросы передаются на рассмотрение иного должностного лица контрольного (надзорного) органа</a:t>
            </a:r>
          </a:p>
        </p:txBody>
      </p:sp>
    </p:spTree>
    <p:extLst>
      <p:ext uri="{BB962C8B-B14F-4D97-AF65-F5344CB8AC3E}">
        <p14:creationId xmlns:p14="http://schemas.microsoft.com/office/powerpoint/2010/main" val="1071200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4D5BC73-A5D5-4F6B-9AAE-7853DA2C2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73283" y="193059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6" y="100725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89E5288-4D88-425B-8E3A-8051A6236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0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внимание!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463AE59C-8A4C-4E90-856E-999CA40BA1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163637"/>
            <a:ext cx="1069181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2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">
            <a:extLst>
              <a:ext uri="{FF2B5EF4-FFF2-40B4-BE49-F238E27FC236}">
                <a16:creationId xmlns:a16="http://schemas.microsoft.com/office/drawing/2014/main" id="{E504B137-50CB-442F-A736-C7C4BCC76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постановление Правительства </a:t>
            </a:r>
            <a:b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Российской Федерации </a:t>
            </a:r>
            <a:b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от 9 августа 2024 г. № 1067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0" y="2089832"/>
            <a:ext cx="10691813" cy="2600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приложение № 4 к постановлению Правительства РФ № 353 «Об особенностях разрешительной деятельности в Российской Федерации»  дополнено пунктом 15, согласно которому установлено, </a:t>
            </a:r>
            <a:b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что в период проведения СВО ЭПБ в отношении ОПО, эксплуатируемого организацией промышленности боеприпасов и спецхимии, включённой в сводный реестр организаций оборонно-промышленного комплекса в соответствии с постановлением Правительства РФ от 20 февраля 2004 г. № 96, </a:t>
            </a:r>
            <a:b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проводит юридическое лицо, права акционера которого от имени РФ осуществляет Федеральная </a:t>
            </a:r>
            <a:b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служба по экологическому, технологическому и атомному надзору, имеющее лицензию </a:t>
            </a:r>
            <a:b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осуществление деятельности по проведению ЭПБ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F80BB9-1518-4140-B306-64434443A2A3}"/>
              </a:ext>
            </a:extLst>
          </p:cNvPr>
          <p:cNvSpPr txBox="1"/>
          <p:nvPr/>
        </p:nvSpPr>
        <p:spPr>
          <a:xfrm>
            <a:off x="1051568" y="5724053"/>
            <a:ext cx="7030642" cy="1267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Акционерное общество «Научный центр </a:t>
            </a:r>
            <a:r>
              <a:rPr lang="ru-RU" dirty="0" err="1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ВостНИИ</a:t>
            </a: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по промышленной и экологической безопасности в горной отрасли»</a:t>
            </a:r>
          </a:p>
          <a:p>
            <a:pPr algn="just">
              <a:lnSpc>
                <a:spcPct val="114000"/>
              </a:lnSpc>
            </a:pPr>
            <a:endParaRPr lang="ru-RU" sz="1400" dirty="0">
              <a:solidFill>
                <a:srgbClr val="22226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ru-RU" dirty="0">
                <a:solidFill>
                  <a:srgbClr val="2222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Акционерное общество «ВО «Безопасность»</a:t>
            </a:r>
          </a:p>
        </p:txBody>
      </p:sp>
      <p:sp>
        <p:nvSpPr>
          <p:cNvPr id="16" name="Нашивка 7">
            <a:extLst>
              <a:ext uri="{FF2B5EF4-FFF2-40B4-BE49-F238E27FC236}">
                <a16:creationId xmlns:a16="http://schemas.microsoft.com/office/drawing/2014/main" id="{A176C5B6-0E4C-4DE6-82D8-9DD7C463FE8E}"/>
              </a:ext>
            </a:extLst>
          </p:cNvPr>
          <p:cNvSpPr/>
          <p:nvPr/>
        </p:nvSpPr>
        <p:spPr>
          <a:xfrm>
            <a:off x="501542" y="5910995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7">
            <a:extLst>
              <a:ext uri="{FF2B5EF4-FFF2-40B4-BE49-F238E27FC236}">
                <a16:creationId xmlns:a16="http://schemas.microsoft.com/office/drawing/2014/main" id="{9F3CB50D-DBE6-43B2-8446-2235424E51D7}"/>
              </a:ext>
            </a:extLst>
          </p:cNvPr>
          <p:cNvSpPr/>
          <p:nvPr/>
        </p:nvSpPr>
        <p:spPr>
          <a:xfrm>
            <a:off x="501542" y="6660157"/>
            <a:ext cx="304800" cy="271504"/>
          </a:xfrm>
          <a:prstGeom prst="chevron">
            <a:avLst/>
          </a:prstGeom>
          <a:solidFill>
            <a:schemeClr val="bg1"/>
          </a:solidFill>
          <a:ln>
            <a:solidFill>
              <a:srgbClr val="2222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A163CA-7C1C-4B20-B010-537FE1A10F72}"/>
              </a:ext>
            </a:extLst>
          </p:cNvPr>
          <p:cNvSpPr txBox="1"/>
          <p:nvPr/>
        </p:nvSpPr>
        <p:spPr>
          <a:xfrm>
            <a:off x="2482581" y="5006012"/>
            <a:ext cx="5726646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800" b="1" dirty="0">
                <a:solidFill>
                  <a:srgbClr val="222266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Данное право имеют экспертные организации: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F9CA80-5D60-4D24-8E20-91C7D7BBF8D0}"/>
              </a:ext>
            </a:extLst>
          </p:cNvPr>
          <p:cNvSpPr txBox="1"/>
          <p:nvPr/>
        </p:nvSpPr>
        <p:spPr>
          <a:xfrm>
            <a:off x="2105546" y="1243351"/>
            <a:ext cx="6480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222266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17 августа 2024 г. вступило в силу </a:t>
            </a:r>
            <a:br>
              <a:rPr lang="ru-RU" sz="2000" b="1" dirty="0">
                <a:solidFill>
                  <a:srgbClr val="222266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dirty="0">
                <a:solidFill>
                  <a:srgbClr val="222266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постановление Правительства РФ № 1067</a:t>
            </a:r>
            <a:endParaRPr lang="ru-RU" sz="2000" dirty="0">
              <a:latin typeface="+mj-lt"/>
            </a:endParaRPr>
          </a:p>
        </p:txBody>
      </p: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0BEB7BDC-B942-4A46-AC02-F14CDFCF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2898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185758" y="2195661"/>
            <a:ext cx="10320295" cy="3782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 сентября 2024 г. вступило в силу постановление Правительства РФ № 1233, согласно которому внесены изменения в Правила организации и осуществления производственного контроля за соблюдением требований промышленной безопасности, утвержденные постановлением Правительства РФ № 2168</a:t>
            </a:r>
          </a:p>
          <a:p>
            <a:pPr algn="ctr">
              <a:lnSpc>
                <a:spcPct val="114000"/>
              </a:lnSpc>
            </a:pPr>
            <a:endParaRPr lang="ru-RU" sz="3200" dirty="0">
              <a:solidFill>
                <a:srgbClr val="222266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ru-RU" sz="20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В связи с вступлением в силу постановления Правительства РФ № 1233 Ростехнадзором  утверждены федеральные нормы и правила в области промышленной безопасности «Общие требования к обоснованию безопасности опасного производственного объекта», устанавливающие обязательные требования </a:t>
            </a:r>
          </a:p>
          <a:p>
            <a:pPr algn="ctr">
              <a:lnSpc>
                <a:spcPct val="114000"/>
              </a:lnSpc>
            </a:pPr>
            <a:r>
              <a:rPr lang="ru-RU" sz="20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к обоснованию безопасности ОПО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EF2161DB-0786-49F8-9001-744F54DC1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</a:t>
            </a:r>
            <a:r>
              <a:rPr kumimoji="0" lang="ru-RU" altLang="ru-RU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остановление</a:t>
            </a: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Правительства </a:t>
            </a:r>
            <a:b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Российской Федерации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от  29 июля 2023 г. № 1233 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436CD239-38A2-42C0-BF7B-E81E89BF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4510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6648636-7A01-416F-A200-1198433C5E2C}"/>
              </a:ext>
            </a:extLst>
          </p:cNvPr>
          <p:cNvSpPr txBox="1"/>
          <p:nvPr/>
        </p:nvSpPr>
        <p:spPr>
          <a:xfrm>
            <a:off x="1" y="4869602"/>
            <a:ext cx="106918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="1" dirty="0">
                <a:solidFill>
                  <a:srgbClr val="222266"/>
                </a:solidFill>
                <a:latin typeface="Arial"/>
                <a:cs typeface="Times New Roman" panose="02020603050405020304" pitchFamily="18" charset="0"/>
              </a:rPr>
              <a:t>п</a:t>
            </a:r>
            <a:r>
              <a:rPr kumimoji="0" lang="ru-RU" altLang="ru-RU" b="1" i="0" u="none" strike="noStrike" kern="1200" cap="none" spc="0" normalizeH="0" baseline="0" noProof="0" dirty="0" err="1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риказом</a:t>
            </a: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Ростехнадзора № 151 </a:t>
            </a:r>
            <a:b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утверждены федеральные нормы и правила в области безопасности гидротехнических сооружений «Требования к обеспечению безопасности гидротехнических сооружений </a:t>
            </a:r>
            <a:b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</a:b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(за исключением судоходных и портовых гидротехнических сооружений)»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A62C83-C762-4EF0-BE3F-B95E6856C26F}"/>
              </a:ext>
            </a:extLst>
          </p:cNvPr>
          <p:cNvSpPr txBox="1"/>
          <p:nvPr/>
        </p:nvSpPr>
        <p:spPr>
          <a:xfrm>
            <a:off x="1830584" y="6234432"/>
            <a:ext cx="7030642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приказ Ростехнадзора № 151 вступил в силу с 1 сентября 2024 г., </a:t>
            </a:r>
          </a:p>
          <a:p>
            <a:pPr algn="ctr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за исключением пункта 15, вступающего в силу с 1 сентября 2025 г., </a:t>
            </a:r>
          </a:p>
          <a:p>
            <a:pPr algn="ctr">
              <a:lnSpc>
                <a:spcPct val="114000"/>
              </a:lnSpc>
            </a:pPr>
            <a:r>
              <a:rPr lang="ru-RU" sz="1600" dirty="0">
                <a:solidFill>
                  <a:srgbClr val="222266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и будет действовать до 1 сентября 2030 г.</a:t>
            </a:r>
          </a:p>
        </p:txBody>
      </p:sp>
      <p:sp>
        <p:nvSpPr>
          <p:cNvPr id="14" name="Скругленный прямоугольник 1">
            <a:extLst>
              <a:ext uri="{FF2B5EF4-FFF2-40B4-BE49-F238E27FC236}">
                <a16:creationId xmlns:a16="http://schemas.microsoft.com/office/drawing/2014/main" id="{D3C8EBCD-977E-43B7-87E3-B66FDF6F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Федеральный закон от 29 мая 2023 г. № 191-ФЗ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приказ Ростехнадзора от 8 мая 2024 г. № 151 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B2D7CC2-160F-4F12-9D48-81045C9B3A4C}"/>
              </a:ext>
            </a:extLst>
          </p:cNvPr>
          <p:cNvSpPr/>
          <p:nvPr/>
        </p:nvSpPr>
        <p:spPr bwMode="auto">
          <a:xfrm>
            <a:off x="1707560" y="3690822"/>
            <a:ext cx="7045325" cy="809389"/>
          </a:xfrm>
          <a:prstGeom prst="rect">
            <a:avLst/>
          </a:prstGeom>
          <a:solidFill>
            <a:srgbClr val="00206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D756730F-EA41-4BFC-9146-71385F24E496}"/>
              </a:ext>
            </a:extLst>
          </p:cNvPr>
          <p:cNvSpPr/>
          <p:nvPr/>
        </p:nvSpPr>
        <p:spPr bwMode="auto">
          <a:xfrm>
            <a:off x="1709501" y="2614771"/>
            <a:ext cx="7045325" cy="809389"/>
          </a:xfrm>
          <a:prstGeom prst="rect">
            <a:avLst/>
          </a:prstGeom>
          <a:solidFill>
            <a:srgbClr val="00206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E6347966-A44C-4F49-8081-27E4E852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435" y="2693290"/>
            <a:ext cx="614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</a:rPr>
              <a:t>Федеральный закон от 21 июля 1997 г. № 117-ФЗ 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b="1" dirty="0">
                <a:solidFill>
                  <a:schemeClr val="bg1"/>
                </a:solidFill>
              </a:rPr>
              <a:t>«О безопасности гидротехнических сооружений»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29F46DF-8316-4297-9306-4DB7424962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296" y="3926137"/>
            <a:ext cx="627164" cy="743190"/>
          </a:xfrm>
          <a:prstGeom prst="rect">
            <a:avLst/>
          </a:prstGeom>
        </p:spPr>
      </p:pic>
      <p:sp>
        <p:nvSpPr>
          <p:cNvPr id="35" name="TextBox 1">
            <a:extLst>
              <a:ext uri="{FF2B5EF4-FFF2-40B4-BE49-F238E27FC236}">
                <a16:creationId xmlns:a16="http://schemas.microsoft.com/office/drawing/2014/main" id="{585A6E1F-72A2-4DD3-BFAF-AF7323978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61" y="3803130"/>
            <a:ext cx="614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</a:rPr>
              <a:t>статью 48.1 Градостроительного кодекса 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b="1" dirty="0">
                <a:solidFill>
                  <a:schemeClr val="bg1"/>
                </a:solidFill>
              </a:rPr>
              <a:t>Российской Федерации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8FA20D2C-3C8E-48C8-B9B8-3DF8A6E80D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958" y="2792694"/>
            <a:ext cx="627164" cy="74319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E5B4C906-812E-4159-8869-E55EFC02880C}"/>
              </a:ext>
            </a:extLst>
          </p:cNvPr>
          <p:cNvSpPr txBox="1"/>
          <p:nvPr/>
        </p:nvSpPr>
        <p:spPr>
          <a:xfrm>
            <a:off x="1709501" y="1384699"/>
            <a:ext cx="72728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222266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Федеральным законом № 191-ФЗ  внесены изменения в:</a:t>
            </a:r>
          </a:p>
        </p:txBody>
      </p:sp>
      <p:sp>
        <p:nvSpPr>
          <p:cNvPr id="38" name="Номер слайда 3">
            <a:extLst>
              <a:ext uri="{FF2B5EF4-FFF2-40B4-BE49-F238E27FC236}">
                <a16:creationId xmlns:a16="http://schemas.microsoft.com/office/drawing/2014/main" id="{FF4F767C-B267-4CCF-A3A3-59AA01D0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561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259044" y="1293768"/>
            <a:ext cx="9971464" cy="632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1 марта 2024 г. вступили в силу отдельные нормы </a:t>
            </a:r>
            <a:b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Федерации № 13 </a:t>
            </a:r>
          </a:p>
          <a:p>
            <a:pPr indent="450215" algn="ctr">
              <a:spcAft>
                <a:spcPts val="800"/>
              </a:spcAft>
            </a:pPr>
            <a:endParaRPr lang="ru-RU" sz="6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1 марта 2024 г. подать заявление и документы на аттестацию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ПБ, безопасности ГТС, энергетической безопасности можно через портал госуслуг.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этом случае заявитель будет получать в личный кабинет ЕСИА уведомления:</a:t>
            </a:r>
          </a:p>
          <a:p>
            <a:pPr indent="450215" algn="just">
              <a:spcAft>
                <a:spcPts val="800"/>
              </a:spcAft>
            </a:pPr>
            <a:endParaRPr lang="ru-RU" sz="100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4500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об оставлении заявления об аттестации без рассмотрения или о дате, </a:t>
            </a:r>
            <a:b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времени и месте проведения аттестации </a:t>
            </a:r>
          </a:p>
          <a:p>
            <a:pPr marL="285750" indent="4500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о результатах аттестации и по результатам рассмотрения апелляции </a:t>
            </a:r>
          </a:p>
          <a:p>
            <a:pPr marL="285750" indent="4500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реестр аттестованных лиц или ведомственный реестр </a:t>
            </a:r>
          </a:p>
          <a:p>
            <a:pPr marL="285750" indent="45000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ru-RU" sz="100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2024 г. изменился перечень областей аттестации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(приказ Ростехнадзора № 285 «Об утверждении Перечня областей аттестации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промышленной безопасности, по вопросам безопасности гидротехнических сооружений, безопасности в сфере электроэнергетики»)</a:t>
            </a:r>
          </a:p>
          <a:p>
            <a:pPr indent="450000" algn="just">
              <a:spcAft>
                <a:spcPts val="800"/>
              </a:spcAft>
            </a:pPr>
            <a:endParaRPr lang="ru-RU" sz="100" b="1" dirty="0">
              <a:solidFill>
                <a:srgbClr val="222266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>
              <a:spcAft>
                <a:spcPts val="800"/>
              </a:spcAft>
            </a:pP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1 марта 2025 г. вступило в силу постановление Правительства РФ № 1416 «О внесении изменений в постановление Правительства Российской Федерации от 13 января 2023 г. № 13», уточняющее отдельные нормы Положения об аттестации в области промышленной безопасности, по вопросам безопасности гидротехнических сооружений, безопасности </a:t>
            </a:r>
            <a:b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 сфере электроэнергетики</a:t>
            </a:r>
          </a:p>
          <a:p>
            <a:pPr indent="450000" algn="just">
              <a:spcAft>
                <a:spcPts val="800"/>
              </a:spcAft>
            </a:pPr>
            <a:endParaRPr lang="ru-RU" sz="16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66EED187-B2ED-4113-860C-5B8F5DA4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Правительства </a:t>
            </a:r>
            <a:b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Российской Федерации </a:t>
            </a:r>
            <a:b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от 13 января 2023 г. № 13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E008E330-941D-4174-B4ED-360B721F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7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5066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185758" y="1475581"/>
            <a:ext cx="10320295" cy="5564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r>
              <a:rPr lang="ru-RU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1 сентября 2024 г. вступили в силу Правила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</a:t>
            </a:r>
            <a:b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за исключением эскалаторов в метрополитенах, утвержденные постановлением Правительства РФ № 1744, которые утверждают организацию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</a:t>
            </a:r>
            <a:b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за исключением эскалаторов в метрополитенах</a:t>
            </a: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endParaRPr lang="ru-RU" sz="1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Ростехнадзора № 495 утверждён Порядок ведения реестра лифтов, подъёмных платформ для инвалидов, пассажирских конвейеров (движущихся пешеходных дорожек) и эскалаторов, за исключением эскалаторов в метрополитенах, подлежащих учёту Ростехнадзором</a:t>
            </a: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endParaRPr lang="ru-RU" sz="100" b="1" dirty="0">
              <a:solidFill>
                <a:srgbClr val="222266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r>
              <a:rPr lang="ru-RU" b="1" dirty="0">
                <a:solidFill>
                  <a:srgbClr val="222266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риказом Ростехнадзора № 16 внесены изменения в федеральные нормы </a:t>
            </a:r>
            <a:b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 правила в области промышленной безопасности «Правила безопасности опасных производственных объектов, на которых используются подъёмные сооружения», утверждённые приказом Ростехнадзора № 461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EA7E635D-2A3C-4C72-9646-A1BC7D155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Изменения в надзор </a:t>
            </a:r>
            <a:br>
              <a:rPr lang="ru-RU" altLang="ru-RU" sz="24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за подъемными сооружениями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1D84D04B-7389-4B80-BD0B-FC97142B7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8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7376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>
            <a:extLst>
              <a:ext uri="{FF2B5EF4-FFF2-40B4-BE49-F238E27FC236}">
                <a16:creationId xmlns:a16="http://schemas.microsoft.com/office/drawing/2014/main" id="{66B76A05-1A47-4291-8819-86BAD4A66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1108734"/>
          </a:xfrm>
          <a:prstGeom prst="rect">
            <a:avLst/>
          </a:prstGeom>
          <a:effectLst>
            <a:glow rad="63500">
              <a:srgbClr val="4472C4">
                <a:satMod val="175000"/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5232C6-7C0D-4763-9065-C3389D412891}"/>
              </a:ext>
            </a:extLst>
          </p:cNvPr>
          <p:cNvSpPr txBox="1"/>
          <p:nvPr/>
        </p:nvSpPr>
        <p:spPr>
          <a:xfrm>
            <a:off x="889541" y="236717"/>
            <a:ext cx="3633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Центральное управление </a:t>
            </a:r>
          </a:p>
          <a:p>
            <a:pPr>
              <a:defRPr/>
            </a:pP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Федеральной службы</a:t>
            </a:r>
            <a:r>
              <a:rPr lang="ru-RU" sz="1200" b="1" baseline="0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n w="0"/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экологическому, технологическому и атомному надзору</a:t>
            </a:r>
          </a:p>
        </p:txBody>
      </p:sp>
      <p:pic>
        <p:nvPicPr>
          <p:cNvPr id="7" name="Picture 4" descr="Ростехнадзор">
            <a:extLst>
              <a:ext uri="{FF2B5EF4-FFF2-40B4-BE49-F238E27FC236}">
                <a16:creationId xmlns:a16="http://schemas.microsoft.com/office/drawing/2014/main" id="{8FF466DA-D9F2-4917-A394-0C4DB8B5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4" y="185034"/>
            <a:ext cx="630497" cy="73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CB2F18-43AD-4B39-ABF0-37A05563E4D8}"/>
              </a:ext>
            </a:extLst>
          </p:cNvPr>
          <p:cNvSpPr txBox="1"/>
          <p:nvPr/>
        </p:nvSpPr>
        <p:spPr>
          <a:xfrm>
            <a:off x="593378" y="2555701"/>
            <a:ext cx="9505056" cy="2219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РФ № 1931 </a:t>
            </a:r>
            <a:b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внесены изменения в постановление Правительства РФ </a:t>
            </a:r>
            <a:b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22226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от 12 марта 2022 г. № 353 «Об особенностях разрешительной деятельности в Российской Федерации»</a:t>
            </a: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endParaRPr lang="ru-RU" sz="700" b="1" dirty="0">
              <a:solidFill>
                <a:srgbClr val="222266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коснулись продления срока действия пунктов на 2025 год</a:t>
            </a:r>
          </a:p>
        </p:txBody>
      </p:sp>
      <p:sp>
        <p:nvSpPr>
          <p:cNvPr id="8" name="Скругленный прямоугольник 1">
            <a:extLst>
              <a:ext uri="{FF2B5EF4-FFF2-40B4-BE49-F238E27FC236}">
                <a16:creationId xmlns:a16="http://schemas.microsoft.com/office/drawing/2014/main" id="{4FA5C6BB-E80D-4082-A4C5-0289B319D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802" y="2714"/>
            <a:ext cx="6282011" cy="110602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постановление Правительства </a:t>
            </a:r>
            <a:b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Российской Федерации </a:t>
            </a:r>
          </a:p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от 27 декабря 2024 г. № 1931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D9C8B02C-B842-46E5-966F-7DA5DAE46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466" y="6884204"/>
            <a:ext cx="2494756" cy="524977"/>
          </a:xfrm>
        </p:spPr>
        <p:txBody>
          <a:bodyPr/>
          <a:lstStyle/>
          <a:p>
            <a:fld id="{F9D46719-E1EF-4585-A0C9-5E3C3D1A8013}" type="slidenum">
              <a:rPr lang="ru-RU" altLang="ru-RU" smtClean="0"/>
              <a:pPr/>
              <a:t>9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788313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66936</TotalTime>
  <Words>4028</Words>
  <Application>Microsoft Office PowerPoint</Application>
  <PresentationFormat>Произвольный</PresentationFormat>
  <Paragraphs>451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Блинов Павел Андреевич</cp:lastModifiedBy>
  <cp:revision>2980</cp:revision>
  <cp:lastPrinted>2025-03-11T10:28:11Z</cp:lastPrinted>
  <dcterms:created xsi:type="dcterms:W3CDTF">2000-02-02T11:29:10Z</dcterms:created>
  <dcterms:modified xsi:type="dcterms:W3CDTF">2025-03-11T11:02:42Z</dcterms:modified>
</cp:coreProperties>
</file>