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9" r:id="rId1"/>
  </p:sldMasterIdLst>
  <p:notesMasterIdLst>
    <p:notesMasterId r:id="rId23"/>
  </p:notesMasterIdLst>
  <p:handoutMasterIdLst>
    <p:handoutMasterId r:id="rId24"/>
  </p:handoutMasterIdLst>
  <p:sldIdLst>
    <p:sldId id="261" r:id="rId2"/>
    <p:sldId id="332" r:id="rId3"/>
    <p:sldId id="333" r:id="rId4"/>
    <p:sldId id="262" r:id="rId5"/>
    <p:sldId id="338" r:id="rId6"/>
    <p:sldId id="316" r:id="rId7"/>
    <p:sldId id="265" r:id="rId8"/>
    <p:sldId id="337" r:id="rId9"/>
    <p:sldId id="320" r:id="rId10"/>
    <p:sldId id="322" r:id="rId11"/>
    <p:sldId id="326" r:id="rId12"/>
    <p:sldId id="349" r:id="rId13"/>
    <p:sldId id="335" r:id="rId14"/>
    <p:sldId id="340" r:id="rId15"/>
    <p:sldId id="350" r:id="rId16"/>
    <p:sldId id="344" r:id="rId17"/>
    <p:sldId id="345" r:id="rId18"/>
    <p:sldId id="346" r:id="rId19"/>
    <p:sldId id="347" r:id="rId20"/>
    <p:sldId id="348" r:id="rId21"/>
    <p:sldId id="306" r:id="rId22"/>
  </p:sldIdLst>
  <p:sldSz cx="10691813" cy="7559675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52143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04287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56431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8574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607183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3128620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650056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4171493" algn="l" defTabSz="104287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7858024-1C1E-4145-B260-FA8C6E03D625}">
          <p14:sldIdLst>
            <p14:sldId id="261"/>
            <p14:sldId id="332"/>
            <p14:sldId id="333"/>
            <p14:sldId id="262"/>
            <p14:sldId id="338"/>
            <p14:sldId id="316"/>
            <p14:sldId id="265"/>
            <p14:sldId id="337"/>
            <p14:sldId id="320"/>
            <p14:sldId id="322"/>
            <p14:sldId id="326"/>
            <p14:sldId id="349"/>
            <p14:sldId id="335"/>
            <p14:sldId id="340"/>
            <p14:sldId id="350"/>
            <p14:sldId id="344"/>
            <p14:sldId id="345"/>
            <p14:sldId id="346"/>
            <p14:sldId id="347"/>
            <p14:sldId id="348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2266"/>
    <a:srgbClr val="062EA9"/>
    <a:srgbClr val="B9DDDF"/>
    <a:srgbClr val="8FAADC"/>
    <a:srgbClr val="082FAC"/>
    <a:srgbClr val="BBE0E3"/>
    <a:srgbClr val="E7F3F4"/>
    <a:srgbClr val="F3F9FA"/>
    <a:srgbClr val="97E4FF"/>
    <a:srgbClr val="093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6433" autoAdjust="0"/>
  </p:normalViewPr>
  <p:slideViewPr>
    <p:cSldViewPr>
      <p:cViewPr varScale="1">
        <p:scale>
          <a:sx n="102" d="100"/>
          <a:sy n="102" d="100"/>
        </p:scale>
        <p:origin x="1398" y="114"/>
      </p:cViewPr>
      <p:guideLst>
        <p:guide orient="horz" pos="2381"/>
        <p:guide pos="336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04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t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38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t" anchorCtr="0" compatLnSpc="1">
            <a:prstTxWarp prst="textNoShape">
              <a:avLst/>
            </a:prstTxWarp>
          </a:bodyPr>
          <a:lstStyle>
            <a:lvl1pPr algn="r"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b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38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67" tIns="45885" rIns="91767" bIns="45885" numCol="1" anchor="b" anchorCtr="0" compatLnSpc="1">
            <a:prstTxWarp prst="textNoShape">
              <a:avLst/>
            </a:prstTxWarp>
          </a:bodyPr>
          <a:lstStyle>
            <a:lvl1pPr algn="r" defTabSz="916900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382" y="0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>
            <a:lvl1pPr algn="r"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6125"/>
            <a:ext cx="5262563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523" y="4718739"/>
            <a:ext cx="4986633" cy="446392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b" anchorCtr="0" compatLnSpc="1">
            <a:prstTxWarp prst="textNoShape">
              <a:avLst/>
            </a:prstTxWarp>
          </a:bodyPr>
          <a:lstStyle>
            <a:lvl1pPr defTabSz="917734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382" y="9431185"/>
            <a:ext cx="2945293" cy="4970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67" tIns="45885" rIns="91767" bIns="45885" numCol="1" anchor="b" anchorCtr="0" compatLnSpc="1">
            <a:prstTxWarp prst="textNoShape">
              <a:avLst/>
            </a:prstTxWarp>
          </a:bodyPr>
          <a:lstStyle>
            <a:lvl1pPr algn="r" defTabSz="916900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21437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42873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64310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85746" algn="l" rtl="0" eaLnBrk="0" fontAlgn="base" hangingPunct="0">
      <a:spcBef>
        <a:spcPct val="30000"/>
      </a:spcBef>
      <a:spcAft>
        <a:spcPct val="0"/>
      </a:spcAft>
      <a:defRPr sz="1369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9539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0"/>
            <a:ext cx="9088041" cy="162043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503972" indent="0" algn="ctr">
              <a:buNone/>
              <a:defRPr/>
            </a:lvl2pPr>
            <a:lvl3pPr marL="1007943" indent="0" algn="ctr">
              <a:buNone/>
              <a:defRPr/>
            </a:lvl3pPr>
            <a:lvl4pPr marL="1511915" indent="0" algn="ctr">
              <a:buNone/>
              <a:defRPr/>
            </a:lvl4pPr>
            <a:lvl5pPr marL="2015886" indent="0" algn="ctr">
              <a:buNone/>
              <a:defRPr/>
            </a:lvl5pPr>
            <a:lvl6pPr marL="2519858" indent="0" algn="ctr">
              <a:buNone/>
              <a:defRPr/>
            </a:lvl6pPr>
            <a:lvl7pPr marL="3023829" indent="0" algn="ctr">
              <a:buNone/>
              <a:defRPr/>
            </a:lvl7pPr>
            <a:lvl8pPr marL="3527801" indent="0" algn="ctr">
              <a:buNone/>
              <a:defRPr/>
            </a:lvl8pPr>
            <a:lvl9pPr marL="403177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534591" y="1763925"/>
            <a:ext cx="9622632" cy="4989036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205"/>
            </a:lvl1pPr>
            <a:lvl2pPr marL="503972" indent="0">
              <a:buNone/>
              <a:defRPr sz="1984"/>
            </a:lvl2pPr>
            <a:lvl3pPr marL="1007943" indent="0">
              <a:buNone/>
              <a:defRPr sz="1764"/>
            </a:lvl3pPr>
            <a:lvl4pPr marL="1511915" indent="0">
              <a:buNone/>
              <a:defRPr sz="1543"/>
            </a:lvl4pPr>
            <a:lvl5pPr marL="2015886" indent="0">
              <a:buNone/>
              <a:defRPr sz="1543"/>
            </a:lvl5pPr>
            <a:lvl6pPr marL="2519858" indent="0">
              <a:buNone/>
              <a:defRPr sz="1543"/>
            </a:lvl6pPr>
            <a:lvl7pPr marL="3023829" indent="0">
              <a:buNone/>
              <a:defRPr sz="1543"/>
            </a:lvl7pPr>
            <a:lvl8pPr marL="3527801" indent="0">
              <a:buNone/>
              <a:defRPr sz="1543"/>
            </a:lvl8pPr>
            <a:lvl9pPr marL="4031772" indent="0">
              <a:buNone/>
              <a:defRPr sz="15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591" y="302737"/>
            <a:ext cx="9622632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591" y="1763925"/>
            <a:ext cx="9622632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591" y="6884204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43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3036" y="6884204"/>
            <a:ext cx="3385741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543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466" y="6884204"/>
            <a:ext cx="2494756" cy="52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543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2"/>
          </a:solidFill>
          <a:latin typeface="Arial" charset="0"/>
        </a:defRPr>
      </a:lvl9pPr>
    </p:titleStyle>
    <p:bodyStyle>
      <a:lvl1pPr marL="377979" indent="-377979" algn="l" rtl="0" eaLnBrk="0" fontAlgn="base" hangingPunct="0">
        <a:spcBef>
          <a:spcPct val="20000"/>
        </a:spcBef>
        <a:spcAft>
          <a:spcPct val="0"/>
        </a:spcAft>
        <a:buChar char="•"/>
        <a:defRPr sz="3527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eaLnBrk="0" fontAlgn="base" hangingPunct="0">
        <a:spcBef>
          <a:spcPct val="20000"/>
        </a:spcBef>
        <a:spcAft>
          <a:spcPct val="0"/>
        </a:spcAft>
        <a:buChar char="–"/>
        <a:defRPr sz="3086">
          <a:solidFill>
            <a:schemeClr val="tx1"/>
          </a:solidFill>
          <a:latin typeface="+mn-lt"/>
        </a:defRPr>
      </a:lvl2pPr>
      <a:lvl3pPr marL="1259929" indent="-251986" algn="l" rtl="0" eaLnBrk="0" fontAlgn="base" hangingPunct="0">
        <a:spcBef>
          <a:spcPct val="20000"/>
        </a:spcBef>
        <a:spcAft>
          <a:spcPct val="0"/>
        </a:spcAft>
        <a:buChar char="•"/>
        <a:defRPr sz="2646">
          <a:solidFill>
            <a:schemeClr val="tx1"/>
          </a:solidFill>
          <a:latin typeface="+mn-lt"/>
        </a:defRPr>
      </a:lvl3pPr>
      <a:lvl4pPr marL="1763900" indent="-251986" algn="l" rtl="0" eaLnBrk="0" fontAlgn="base" hangingPunct="0">
        <a:spcBef>
          <a:spcPct val="20000"/>
        </a:spcBef>
        <a:spcAft>
          <a:spcPct val="0"/>
        </a:spcAft>
        <a:buChar char="–"/>
        <a:defRPr sz="2205">
          <a:solidFill>
            <a:schemeClr val="tx1"/>
          </a:solidFill>
          <a:latin typeface="+mn-lt"/>
        </a:defRPr>
      </a:lvl4pPr>
      <a:lvl5pPr marL="2267872" indent="-251986" algn="l" rtl="0" eaLnBrk="0" fontAlgn="base" hangingPunct="0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5pPr>
      <a:lvl6pPr marL="2771844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6pPr>
      <a:lvl7pPr marL="3275815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7pPr>
      <a:lvl8pPr marL="3779787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8pPr>
      <a:lvl9pPr marL="4283758" indent="-251986" algn="l" rtl="0" fontAlgn="base">
        <a:spcBef>
          <a:spcPct val="20000"/>
        </a:spcBef>
        <a:spcAft>
          <a:spcPct val="0"/>
        </a:spcAft>
        <a:buChar char="»"/>
        <a:defRPr sz="2205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s.cntd.ru/document/1313912458?marker=64U0IK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">
            <a:extLst>
              <a:ext uri="{FF2B5EF4-FFF2-40B4-BE49-F238E27FC236}">
                <a16:creationId xmlns:a16="http://schemas.microsoft.com/office/drawing/2014/main" xmlns="" id="{B7CB39AE-16A4-4BAE-BEFA-7EB0B2DA6B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9541" y="6473620"/>
            <a:ext cx="8912731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6915DE33-33A5-4307-A6AF-4C48BA03FEB4}"/>
              </a:ext>
            </a:extLst>
          </p:cNvPr>
          <p:cNvSpPr txBox="1">
            <a:spLocks/>
          </p:cNvSpPr>
          <p:nvPr/>
        </p:nvSpPr>
        <p:spPr>
          <a:xfrm>
            <a:off x="0" y="6473620"/>
            <a:ext cx="10691813" cy="1108735"/>
          </a:xfrm>
          <a:prstGeom prst="rect">
            <a:avLst/>
          </a:prstGeom>
        </p:spPr>
        <p:txBody>
          <a:bodyPr anchor="ctr"/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013450" algn="l"/>
              </a:tabLst>
            </a:pPr>
            <a:r>
              <a:rPr lang="ru-RU" sz="2000" b="1" dirty="0">
                <a:solidFill>
                  <a:srgbClr val="222266"/>
                </a:solidFill>
              </a:rPr>
              <a:t>2025 год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B0E5FE-7C46-4C2C-8200-5450B5B31FF4}"/>
              </a:ext>
            </a:extLst>
          </p:cNvPr>
          <p:cNvSpPr txBox="1"/>
          <p:nvPr/>
        </p:nvSpPr>
        <p:spPr>
          <a:xfrm>
            <a:off x="-1" y="1907452"/>
            <a:ext cx="10691813" cy="276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3200" b="1" dirty="0">
                <a:solidFill>
                  <a:srgbClr val="222266"/>
                </a:solidFill>
                <a:latin typeface="+mj-lt"/>
              </a:rPr>
              <a:t>Доклад</a:t>
            </a:r>
          </a:p>
          <a:p>
            <a:pPr algn="ctr">
              <a:lnSpc>
                <a:spcPct val="114000"/>
              </a:lnSpc>
            </a:pPr>
            <a:r>
              <a:rPr lang="ru-RU" sz="3200" b="1" dirty="0">
                <a:solidFill>
                  <a:srgbClr val="222266"/>
                </a:solidFill>
                <a:latin typeface="+mj-lt"/>
              </a:rPr>
              <a:t>Центрального управления  Ростехнадзора</a:t>
            </a:r>
          </a:p>
          <a:p>
            <a:pPr algn="ctr">
              <a:lnSpc>
                <a:spcPct val="114000"/>
              </a:lnSpc>
            </a:pPr>
            <a:endParaRPr lang="ru-RU" sz="3200" b="1" dirty="0">
              <a:solidFill>
                <a:srgbClr val="222266"/>
              </a:solidFill>
              <a:latin typeface="+mn-lt"/>
            </a:endParaRPr>
          </a:p>
          <a:p>
            <a:pPr algn="ctr"/>
            <a:r>
              <a:rPr lang="ru-RU" sz="3200" b="1" dirty="0">
                <a:solidFill>
                  <a:srgbClr val="222266"/>
                </a:solidFill>
                <a:latin typeface="+mn-lt"/>
              </a:rPr>
              <a:t>Новации нормативно-правового регулирования </a:t>
            </a:r>
            <a:br>
              <a:rPr lang="ru-RU" sz="3200" b="1" dirty="0">
                <a:solidFill>
                  <a:srgbClr val="222266"/>
                </a:solidFill>
                <a:latin typeface="+mn-lt"/>
              </a:rPr>
            </a:br>
            <a:r>
              <a:rPr lang="ru-RU" sz="3200" b="1" dirty="0">
                <a:solidFill>
                  <a:srgbClr val="222266"/>
                </a:solidFill>
                <a:latin typeface="+mn-lt"/>
              </a:rPr>
              <a:t>по вопросам  деятельности Ростехнадзора</a:t>
            </a:r>
            <a:endParaRPr lang="ru-RU" sz="3200" dirty="0">
              <a:solidFill>
                <a:srgbClr val="2222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914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C1B8189-812C-49B9-BB23-36A060B00D74}"/>
              </a:ext>
            </a:extLst>
          </p:cNvPr>
          <p:cNvSpPr txBox="1"/>
          <p:nvPr/>
        </p:nvSpPr>
        <p:spPr>
          <a:xfrm>
            <a:off x="431690" y="1966211"/>
            <a:ext cx="98284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000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№ 1987 до 1 января 2026 г. продлен срок действия </a:t>
            </a:r>
            <a:r>
              <a:rPr lang="ru-RU" sz="2000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Правил установления охранных зон объектов электросетевого хозяйства и особых условий использования земельных участков, расположенных в границах таких зон, а также полномочия </a:t>
            </a:r>
            <a:br>
              <a:rPr lang="ru-RU" sz="2000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по проверке соблюдения особых условий использования земельных участков при осуществлении федерального государственного энергетического надзора</a:t>
            </a:r>
          </a:p>
        </p:txBody>
      </p:sp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от 30 декабря 2024 г. № 1987,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16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от 29 января 2025 г. № 63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78370" y="4787949"/>
            <a:ext cx="10535072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Aft>
                <a:spcPts val="800"/>
              </a:spcAft>
            </a:pPr>
            <a:r>
              <a:rPr lang="ru-RU" sz="2000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29 января 2025 г. опубликовано постановление Правительства РФ № 63 </a:t>
            </a:r>
            <a:br>
              <a:rPr lang="ru-RU" sz="2000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постановление Правительства Российской Федерации от 2 июня 2022 г. № 1014»,</a:t>
            </a:r>
            <a:r>
              <a:rPr lang="ru-RU" sz="2000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 которым уточнен Порядок расследования причин аварийных  ситуаций в сфере теплоснабжения</a:t>
            </a:r>
          </a:p>
          <a:p>
            <a:pPr indent="450215" algn="ctr">
              <a:spcAft>
                <a:spcPts val="800"/>
              </a:spcAft>
            </a:pPr>
            <a:endParaRPr lang="ru-RU" sz="2000" b="1" dirty="0">
              <a:solidFill>
                <a:srgbClr val="222266"/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10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716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30 декабря 2024 г. № 802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456280" y="2625675"/>
            <a:ext cx="97792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Aft>
                <a:spcPts val="800"/>
              </a:spcAft>
            </a:pP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 сентября 2025 года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Российской Федерации № 802 от 30 сентября 2011 г.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 утверждении Правил проведения консервации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объекта капитального строительства»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признано утратившим силу в связи с изданием нового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постановления Правительства Российской Федерации от 30 мая 2025 г. № 802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 утверждении Правил проведения консервации </a:t>
            </a:r>
            <a:b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2222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объекта капитального строительства»</a:t>
            </a:r>
            <a:endParaRPr lang="ru-RU" b="1" dirty="0">
              <a:solidFill>
                <a:srgbClr val="2222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11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44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r>
              <a:rPr lang="en-US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/>
            </a:r>
            <a:br>
              <a:rPr lang="en-US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30 мая 2025 № 798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215844" y="2441009"/>
            <a:ext cx="1026012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/>
                </a:solidFill>
                <a:latin typeface="+mn-lt"/>
              </a:rPr>
              <a:t>Нормы новых Правил разработаны в соответствии </a:t>
            </a:r>
            <a:br>
              <a:rPr lang="ru-RU" sz="2400" dirty="0">
                <a:solidFill>
                  <a:schemeClr val="accent6"/>
                </a:solidFill>
                <a:latin typeface="+mn-lt"/>
              </a:rPr>
            </a:br>
            <a:r>
              <a:rPr lang="ru-RU" sz="2400" dirty="0">
                <a:solidFill>
                  <a:schemeClr val="accent6"/>
                </a:solidFill>
                <a:latin typeface="+mn-lt"/>
              </a:rPr>
              <a:t>с актуальными положениями законодательства </a:t>
            </a:r>
            <a:r>
              <a:rPr lang="en-US" sz="2400" dirty="0">
                <a:solidFill>
                  <a:schemeClr val="accent6"/>
                </a:solidFill>
                <a:latin typeface="+mn-lt"/>
              </a:rPr>
              <a:t/>
            </a:r>
            <a:br>
              <a:rPr lang="en-US" sz="2400" dirty="0">
                <a:solidFill>
                  <a:schemeClr val="accent6"/>
                </a:solidFill>
                <a:latin typeface="+mn-lt"/>
              </a:rPr>
            </a:br>
            <a:r>
              <a:rPr lang="ru-RU" sz="2400" dirty="0">
                <a:solidFill>
                  <a:schemeClr val="accent6"/>
                </a:solidFill>
                <a:latin typeface="+mn-lt"/>
              </a:rPr>
              <a:t>Российской Федерации и иных нормативных правовых актов, регулирующих отношения в сфере газоснабжения, </a:t>
            </a:r>
            <a:r>
              <a:rPr lang="en-US" sz="2400" dirty="0">
                <a:solidFill>
                  <a:schemeClr val="accent6"/>
                </a:solidFill>
                <a:latin typeface="+mn-lt"/>
              </a:rPr>
              <a:t/>
            </a:r>
            <a:br>
              <a:rPr lang="en-US" sz="2400" dirty="0">
                <a:solidFill>
                  <a:schemeClr val="accent6"/>
                </a:solidFill>
                <a:latin typeface="+mn-lt"/>
              </a:rPr>
            </a:br>
            <a:r>
              <a:rPr lang="ru-RU" sz="2400" dirty="0">
                <a:solidFill>
                  <a:schemeClr val="accent6"/>
                </a:solidFill>
                <a:latin typeface="+mn-lt"/>
              </a:rPr>
              <a:t>на основе постановления Правительства Российской Федерации </a:t>
            </a:r>
            <a:r>
              <a:rPr lang="en-US" sz="2400" dirty="0">
                <a:solidFill>
                  <a:schemeClr val="accent6"/>
                </a:solidFill>
                <a:latin typeface="+mn-lt"/>
              </a:rPr>
              <a:t/>
            </a:r>
            <a:br>
              <a:rPr lang="en-US" sz="2400" dirty="0">
                <a:solidFill>
                  <a:schemeClr val="accent6"/>
                </a:solidFill>
                <a:latin typeface="+mn-lt"/>
              </a:rPr>
            </a:br>
            <a:r>
              <a:rPr lang="ru-RU" sz="2400" dirty="0">
                <a:solidFill>
                  <a:schemeClr val="accent6"/>
                </a:solidFill>
                <a:latin typeface="+mn-lt"/>
              </a:rPr>
              <a:t>от 17 мая 2002  г. № 317 «Об утверждении Правил пользования газом и предоставления услуг по газоснабжению в Российской Федерации» 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12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23 сентября 2025 г. № 1460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245060" y="1299079"/>
            <a:ext cx="10213414" cy="5796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4 октября 2025 г. вступило в силу постановление Правительства </a:t>
            </a:r>
            <a:b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23 сентября 2025 г. № 1460 «О внесении изменений </a:t>
            </a:r>
            <a:b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некоторые акты правительства Российской Федерации».</a:t>
            </a:r>
          </a:p>
          <a:p>
            <a:pPr indent="450215" algn="just"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Внесены изменения в: </a:t>
            </a: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лицензировании деятельности, связанной с обращением взрывчатых материалов промышленного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назначения</a:t>
            </a:r>
            <a:r>
              <a:rPr lang="ru-RU" dirty="0">
                <a:solidFill>
                  <a:srgbClr val="2222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лицензировании производства маркшейдерских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работ;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лицензировании деятельности по проведению экспертизы промышленной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федеральном государственном горном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надзоре;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федеральном государственном строительном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надзоре;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Tx/>
              <a:buChar char="-"/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о федеральном государственном контроле (надзоре) в области безопасного использования и содержания лифтов, подъемных платформ для инвалидов, пассажирских конвейеров (движущихся пешеходных дорожек), эскалаторов, за исключением эскалаторов                     в метрополитенах, Положении о федеральном государственном контроле (надзоре) в области безопасного использования и содержания лифтов, подъемных платформ для инвалидов, пассажирских конвейеров (движущихся пешеходных дорожек), эскалаторов, за исключением эскалаторов в </a:t>
            </a:r>
            <a:r>
              <a:rPr lang="ru-RU" sz="1800" dirty="0" smtClean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метрополитенах.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13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36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постановлением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31 мая 2025 г. № 829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263981" y="2056288"/>
            <a:ext cx="10213414" cy="4298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spcAft>
                <a:spcPts val="800"/>
              </a:spcAft>
            </a:pP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 14 июня 2025 г. постановлением Правительства Российской Федерации </a:t>
            </a:r>
            <a:b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 31 мая 2025 г. № 829 «Об утверждении Правил заключения, изменения, продления, расторжения соглашения о надлежащем устранении выявленных нарушений обязательных требований» утверждены Правила </a:t>
            </a:r>
            <a:r>
              <a:rPr lang="ru-RU" sz="2000" dirty="0">
                <a:solidFill>
                  <a:srgbClr val="22226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аключения, изменения, продления, расторжения соглашения о надлежащем устранении выявленных нарушений обязательных требований.</a:t>
            </a:r>
          </a:p>
          <a:p>
            <a:pPr indent="360000" algn="just">
              <a:spcAft>
                <a:spcPts val="800"/>
              </a:spcAft>
            </a:pP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Данное постановление разработано с целью реализации статьи 90.2 </a:t>
            </a:r>
            <a:b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31 июля 2020 г. № 248-ФЗ «О государственном контроле (надзоре) и муниципальном контроле в Российской Федерации».</a:t>
            </a:r>
          </a:p>
          <a:p>
            <a:pPr indent="360000" algn="just">
              <a:spcAft>
                <a:spcPts val="800"/>
              </a:spcAft>
            </a:pPr>
            <a:r>
              <a:rPr lang="ru-RU" sz="2000" dirty="0">
                <a:solidFill>
                  <a:srgbClr val="222266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Настоящие Правила определяют порядок заключения, изменения, продления, расторжения соглашения о надлежащем устранении выявленных нарушений обязательных требований, условия соглашения, а также круг лиц, имеющих право на заключение соглашения.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14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97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95" y="0"/>
            <a:ext cx="10691813" cy="923699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146893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6CB2F18-43AD-4B39-ABF0-37A05563E4D8}"/>
              </a:ext>
            </a:extLst>
          </p:cNvPr>
          <p:cNvSpPr txBox="1"/>
          <p:nvPr/>
        </p:nvSpPr>
        <p:spPr>
          <a:xfrm>
            <a:off x="563876" y="1472058"/>
            <a:ext cx="9540870" cy="479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Ростехнадзора от 29 января 2025 г. № 29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приказ  </a:t>
            </a: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Минэнерго России от 14 мая 2025 г. № 511</a:t>
            </a:r>
            <a:endParaRPr lang="ru-RU" sz="28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</a:t>
            </a: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Ростехнадзора от 18 марта 2025 г. № 88 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</a:t>
            </a: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Ростехнадзора от 18 ноября 2024 г. № 349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Ростехнадзора от 15 октября 2024 г. № 321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Ростехнадзора от 9 сентября 2024 г. № 274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Ростехнадзора от 20 мая 2025 г. № </a:t>
            </a:r>
            <a:r>
              <a:rPr lang="ru-RU" sz="2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168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Ростехнадзора от 8 мая 2024 г. № 151</a:t>
            </a:r>
          </a:p>
          <a:p>
            <a:pPr marL="457200" indent="-457200" algn="just">
              <a:spcAft>
                <a:spcPts val="800"/>
              </a:spcAft>
              <a:buFontTx/>
              <a:buChar char="-"/>
            </a:pPr>
            <a:endParaRPr lang="ru-RU" sz="28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xmlns="" id="{494B8843-D130-4243-A055-F9FCC83A9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920985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Приказы</a:t>
            </a:r>
            <a:r>
              <a:rPr lang="en-US" altLang="ru-RU" sz="24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вступившие в силу </a:t>
            </a:r>
            <a:br>
              <a:rPr lang="ru-RU" altLang="ru-RU" sz="2400" b="1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400" b="1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в 2025 году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EDD697A7-3EC4-41A3-B4FA-347DC019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/>
              <a:pPr/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51104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770" y="12661"/>
            <a:ext cx="6570043" cy="1106020"/>
          </a:xfrm>
          <a:prstGeom prst="roundRect">
            <a:avLst>
              <a:gd name="adj" fmla="val 18426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Приказ Ростехнадзора </a:t>
            </a:r>
            <a:b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1 апреля 2025 г. № 125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163692" y="1871623"/>
            <a:ext cx="10364428" cy="445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spcAft>
                <a:spcPts val="800"/>
              </a:spcAft>
            </a:pP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 21 октября 2025 г. </a:t>
            </a: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вступил в силу приказ Ростехнадзора от 1 апреля 2025 г. № 125 </a:t>
            </a:r>
            <a:br>
              <a:rPr lang="ru-RU" sz="18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</a:b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«Об утверждении Административного регламента по осуществлению Федеральной службой по экологическому, технологическому и атомному надзору федерального государственного надзора за деятельностью саморегулируемых организаций в области энергетического обследования».</a:t>
            </a:r>
            <a:endParaRPr lang="ru-RU" sz="1800" b="1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  Документ устанавливает сроки и последовательность административных процедур, осуществляемых Ростехнадзором и его территориальными органами в процессе осуществления федерального государственного надзора, а также порядок взаимодействия между структурными подразделениями Ростехнадзора и его должностными лицами, между Ростехнадзором и физическими или юридическими лицами, индивидуальными предпринимателями, их уполномоченными представителями, иными органами государственной власти и органами местного самоуправления, учреждениями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и организациями в процессе осуществления федерального государственного надзора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за деятельностью саморегулируемых организаций в области энергетического обследования.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NewRomanPSMT"/>
              </a:rPr>
              <a:t>Следует отметить, что срок действия Приказа ограничен </a:t>
            </a:r>
            <a:r>
              <a:rPr lang="ru-RU" sz="1800" b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NewRomanPS-BoldMT"/>
              </a:rPr>
              <a:t>до 31 декабря 2025 года.</a:t>
            </a:r>
            <a:endParaRPr lang="ru-RU" sz="1800" dirty="0">
              <a:solidFill>
                <a:srgbClr val="C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16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254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770" y="12661"/>
            <a:ext cx="6570043" cy="1106020"/>
          </a:xfrm>
          <a:prstGeom prst="roundRect">
            <a:avLst>
              <a:gd name="adj" fmla="val 18426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Приказ Ростехнадзора </a:t>
            </a:r>
            <a:b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8 мая 2024 г. № 151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163692" y="2308184"/>
            <a:ext cx="10364428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spcAft>
                <a:spcPts val="800"/>
              </a:spcAft>
            </a:pP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1 сентября 2025 г. вступил в силу пункт 15 Федеральных норм и правил в области безопасности гидротехнических сооружений «Требования к обеспечению безопасности гидротехнических сооружений (за исключением судоходных и портовых гидротехнических сооружений)», утвержденных приказом Ростехнадзора от 8 сентября 2024 г. № 151.</a:t>
            </a:r>
            <a:endParaRPr lang="ru-RU" sz="1800" b="1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800"/>
              </a:spcAft>
            </a:pP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Пунктом 15 ФНП № 151 установлено, что напорные ГТС I-III классов ответственности, находящиеся в эксплуатации более 25 лет, независимо от их состояния не реже чем один раз в пять лет должны подвергаться комплексному обследованию с оценкой </a:t>
            </a:r>
            <a:b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их прочности и устойчивости.</a:t>
            </a:r>
            <a:endParaRPr lang="ru-RU" sz="1800" b="1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800"/>
              </a:spcAft>
            </a:pPr>
            <a:r>
              <a:rPr lang="ru-RU" sz="18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Одновременно отмечаем, что</a:t>
            </a: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срок документа ограничен до 1 сентября 2030 г.</a:t>
            </a:r>
            <a:endParaRPr lang="ru-RU" sz="1800" b="1" dirty="0">
              <a:solidFill>
                <a:srgbClr val="C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17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78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94" y="12661"/>
            <a:ext cx="6354019" cy="1106020"/>
          </a:xfrm>
          <a:prstGeom prst="roundRect">
            <a:avLst>
              <a:gd name="adj" fmla="val 18426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приказом Министерства энергетики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13 ноября 2024 г. № 2234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187896" y="1285514"/>
            <a:ext cx="10316020" cy="5734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spcAft>
                <a:spcPts val="800"/>
              </a:spcAft>
              <a:tabLst>
                <a:tab pos="450215" algn="l"/>
                <a:tab pos="3759200" algn="l"/>
              </a:tabLst>
            </a:pP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 марта 2025 г. вступили в силу Правила обеспечения готовности к отопительному периоду </a:t>
            </a:r>
            <a:b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 Порядок проведения оценки обеспечения готовности к отопительному периоду, утвержденные </a:t>
            </a:r>
            <a:r>
              <a:rPr lang="ru-RU" sz="1600" b="1" u="none" strike="noStrike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приказом</a:t>
            </a: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Министерства энергетики Российской Федерации от 13 ноября 2024 г. № 2234 </a:t>
            </a:r>
            <a:b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(далее – Приказ, Правила, Порядок).</a:t>
            </a:r>
          </a:p>
          <a:p>
            <a:pPr indent="360000" algn="just">
              <a:spcAft>
                <a:spcPts val="800"/>
              </a:spcAft>
              <a:tabLst>
                <a:tab pos="450215" algn="l"/>
                <a:tab pos="3759200" algn="l"/>
              </a:tabLst>
            </a:pP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Правила оценки готовности к отопительному периоду, утвержденные приказом Минэнерго России от 12 марта 2013 г. № 103 утратили силу. </a:t>
            </a:r>
          </a:p>
          <a:p>
            <a:pPr indent="360000" algn="just">
              <a:spcAft>
                <a:spcPts val="800"/>
              </a:spcAft>
              <a:tabLst>
                <a:tab pos="450215" algn="l"/>
                <a:tab pos="3759200" algn="l"/>
              </a:tabLst>
            </a:pP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Новыми Правилами предусмотрен ряд нововведений, а именно:</a:t>
            </a:r>
          </a:p>
          <a:p>
            <a:pPr indent="360000" algn="just">
              <a:spcAft>
                <a:spcPts val="800"/>
              </a:spcAft>
            </a:pP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Разработан Порядок, который устанавливает правила проведения уполномоченными органами, оценки обеспечения готовности к отопительному периоду.</a:t>
            </a:r>
          </a:p>
          <a:p>
            <a:pPr indent="360000" algn="just">
              <a:spcAft>
                <a:spcPts val="800"/>
              </a:spcAft>
            </a:pP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Установлены перечни конкретных документов подтверждающих выполнение требований Правил.</a:t>
            </a:r>
          </a:p>
          <a:p>
            <a:pPr indent="360000" algn="just">
              <a:spcAft>
                <a:spcPts val="800"/>
              </a:spcAft>
              <a:tabLst>
                <a:tab pos="450215" algn="l"/>
                <a:tab pos="3759200" algn="l"/>
              </a:tabLst>
            </a:pP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Кроме того, с 1 марта 2025 г. частью 14 статьи 20 Федерального закона от 27 июля 2010 г. № 190 </a:t>
            </a:r>
            <a:b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«О теплоснабжении» предусмотрено, что </a:t>
            </a:r>
            <a:r>
              <a:rPr lang="ru-RU" sz="1600" dirty="0" err="1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неустранение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выявленных нарушений, указанных в акте, содержащем оценку обеспечения готовности к отопительному периоду, в установленные сроки лицами, указанными в </a:t>
            </a:r>
            <a:r>
              <a:rPr lang="ru-RU" sz="1600" u="none" strike="noStrike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части 1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настоящей статьи, влечет за собой </a:t>
            </a:r>
            <a:r>
              <a:rPr lang="ru-RU" sz="1600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административную ответственность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 </a:t>
            </a:r>
            <a:r>
              <a:rPr lang="ru-RU" sz="1600" u="none" strike="noStrike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законодательством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Российской Федерации.</a:t>
            </a:r>
          </a:p>
          <a:p>
            <a:pPr indent="360000" algn="just">
              <a:spcAft>
                <a:spcPts val="800"/>
              </a:spcAft>
            </a:pP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Так, с 7 ноября 2025 г. в Кодекс Российской Федерации об административных правонарушениях включена дополнительно статья 9.24, устанавливающая административную ответственность.</a:t>
            </a:r>
          </a:p>
          <a:p>
            <a:pPr indent="360000" algn="just">
              <a:spcAft>
                <a:spcPts val="800"/>
              </a:spcAft>
            </a:pP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риказом Минэнерго России от 21 августа 2025 г. № 956 внесены изменения </a:t>
            </a:r>
            <a:r>
              <a:rPr lang="ru-RU" sz="1600" dirty="0">
                <a:solidFill>
                  <a:srgbClr val="222266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в приказ Минэнерго России от 13 ноября 2024 г. № 2234 </a:t>
            </a:r>
            <a:r>
              <a:rPr lang="ru-RU" sz="1600" u="none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  <a:hlinkClick r:id="rId4" tooltip="https://docs.cntd.ru/document/1313912458?marker=64U0IK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«</a:t>
            </a:r>
            <a:r>
              <a:rPr lang="ru-RU" sz="1600" u="none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Об утверждении Правил обеспечения готовности к отопительному периоду и Порядка проведения оценки обеспечения готовности к отопительному периоду».</a:t>
            </a:r>
            <a:r>
              <a:rPr lang="ru-RU" sz="1600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18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00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94" y="12661"/>
            <a:ext cx="6354019" cy="1106020"/>
          </a:xfrm>
          <a:prstGeom prst="roundRect">
            <a:avLst>
              <a:gd name="adj" fmla="val 18426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Приказ Минэнерго России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21 августа 2025 г. № 956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82001" y="1672600"/>
            <a:ext cx="10520489" cy="4657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16000" algn="just">
              <a:spcAft>
                <a:spcPts val="800"/>
              </a:spcAft>
            </a:pPr>
            <a:r>
              <a:rPr lang="ru-RU" b="1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Приказ № 956 вступил</a:t>
            </a:r>
            <a:r>
              <a:rPr lang="ru-RU" b="1" dirty="0">
                <a:solidFill>
                  <a:srgbClr val="222266"/>
                </a:solidFill>
                <a:effectLst/>
                <a:highlight>
                  <a:srgbClr val="FFFFFF"/>
                </a:highlight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в силу 21 сентября 2025 г.  </a:t>
            </a:r>
            <a:r>
              <a:rPr lang="ru-RU" b="1" dirty="0">
                <a:solidFill>
                  <a:srgbClr val="222266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 будет действовать до 1 марта 2031 г.</a:t>
            </a:r>
          </a:p>
          <a:p>
            <a:pPr indent="216000" algn="just">
              <a:spcAft>
                <a:spcPts val="800"/>
              </a:spcAft>
            </a:pPr>
            <a:r>
              <a:rPr lang="ru-RU" b="1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Основные изменения, внесенные Приказом № 956:</a:t>
            </a:r>
            <a:endParaRPr lang="ru-RU" b="1" dirty="0">
              <a:solidFill>
                <a:srgbClr val="222266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216000" algn="just">
              <a:spcAft>
                <a:spcPts val="800"/>
              </a:spcAft>
            </a:pP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заменены ссылки на утратившие силу  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Правила технической эксплуатации тепловых энергоустановок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, утвержденные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приказом Минэнерго России от 24 марта 2003 г. № 115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b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на правовые предписания, установленные 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Правилами технической эксплуатации объектов теплоснабжения и </a:t>
            </a:r>
            <a:r>
              <a:rPr lang="ru-RU" strike="noStrike" dirty="0" err="1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теплопотребляющих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 установок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, утвержденными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приказом Минэнерго России от 14 мая 2025 г. № 511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 (далее –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Правила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);</a:t>
            </a:r>
            <a:endParaRPr lang="ru-RU" dirty="0">
              <a:solidFill>
                <a:srgbClr val="222266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216000" algn="just">
              <a:spcAft>
                <a:spcPts val="800"/>
              </a:spcAft>
            </a:pP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скорректированы предписания, содержащие требования об устранении нарушений требований пунктов Правил, которые в целях обеспечения готовности к отопительному периоду теплоснабжающие организации и теплосетевые организации обязаны обеспечить (подпункт 9.2 пункта 9 Правил обеспечения готовности к отопительному периоду);</a:t>
            </a:r>
            <a:endParaRPr lang="ru-RU" dirty="0">
              <a:solidFill>
                <a:srgbClr val="222266"/>
              </a:solidFill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216000" algn="just">
              <a:spcAft>
                <a:spcPts val="800"/>
              </a:spcAft>
            </a:pP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изложены в новой редакции Приложения к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Порядку проведения оценки обеспечения готовности к отопительному периоду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, утвержденному </a:t>
            </a: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приказом Минэнерго России </a:t>
            </a:r>
            <a:b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от 13 ноября 2024 г. № 2234, в частности рекомендуемые образцы оценочных листов </a:t>
            </a:r>
            <a:r>
              <a:rPr lang="ru-RU" dirty="0">
                <a:solidFill>
                  <a:srgbClr val="222266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222266"/>
                </a:solid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trike="noStrike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для расчета индекса готовности к отопительному сезону</a:t>
            </a:r>
            <a:r>
              <a:rPr lang="ru-RU" dirty="0">
                <a:solidFill>
                  <a:srgbClr val="222266"/>
                </a:solidFill>
                <a:effectLst/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19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6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000" dirty="0"/>
              <a:t>       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/>
              <a:t>      </a:t>
            </a:r>
            <a:r>
              <a:rPr lang="ru-RU" sz="2000" dirty="0">
                <a:solidFill>
                  <a:srgbClr val="222266"/>
                </a:solidFill>
              </a:rPr>
              <a:t>Уточняются сроки внесения заключений экспертизы промышленной безопасности и деклараций промышленной безопасности в реестры заключений экспертизы промышленной безопасности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222266"/>
                </a:solidFill>
              </a:rPr>
              <a:t>       Сроки внесения ЗЭПБ в реестр не могут превышать 5 рабочих дней </a:t>
            </a:r>
            <a:br>
              <a:rPr lang="ru-RU" sz="2000" dirty="0">
                <a:solidFill>
                  <a:srgbClr val="222266"/>
                </a:solidFill>
              </a:rPr>
            </a:br>
            <a:r>
              <a:rPr lang="ru-RU" sz="2000" dirty="0">
                <a:solidFill>
                  <a:srgbClr val="222266"/>
                </a:solidFill>
              </a:rPr>
              <a:t>со дня поступления указанных документов на бумажном носителе, 3 рабочих дня со дня поступления указанных документов в форме электронного документа.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6719-E1EF-4585-A0C9-5E3C3D1A8013}" type="slidenum">
              <a:rPr lang="ru-RU" altLang="ru-RU" smtClean="0"/>
              <a:pPr/>
              <a:t>2</a:t>
            </a:fld>
            <a:endParaRPr lang="ru-RU" altLang="ru-RU"/>
          </a:p>
        </p:txBody>
      </p:sp>
      <p:pic>
        <p:nvPicPr>
          <p:cNvPr id="6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84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89541" y="109486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Федеральной службы по экологическому,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технологическому и атомному надзору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02671" y="215813"/>
            <a:ext cx="59195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Федеральный закон </a:t>
            </a:r>
            <a:b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8 августа 2024 г. № 295-ФЗ </a:t>
            </a:r>
          </a:p>
        </p:txBody>
      </p:sp>
    </p:spTree>
    <p:extLst>
      <p:ext uri="{BB962C8B-B14F-4D97-AF65-F5344CB8AC3E}">
        <p14:creationId xmlns:p14="http://schemas.microsoft.com/office/powerpoint/2010/main" val="1177782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xmlns="" id="{47E17AE7-0CF7-451C-913D-F908E76B7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94" y="12661"/>
            <a:ext cx="6354019" cy="1106020"/>
          </a:xfrm>
          <a:prstGeom prst="roundRect">
            <a:avLst>
              <a:gd name="adj" fmla="val 18426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Изменения законодательства о государственном контроле (надзоре) и муниципальном контроле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в Российской Федерации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48CB7D-D421-4210-88F1-28D4166B39A4}"/>
              </a:ext>
            </a:extLst>
          </p:cNvPr>
          <p:cNvSpPr txBox="1"/>
          <p:nvPr/>
        </p:nvSpPr>
        <p:spPr>
          <a:xfrm>
            <a:off x="234519" y="1317191"/>
            <a:ext cx="10222774" cy="580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kern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14 октября 2025 г. вступило в силу постановление Правительства Российской Федерации от 1 октября 2025 № 1511 «О периодичности проведения обязательных профилактических визитов в рамках государственного контроля (надзора), муниципального контроля», которым закреплены правила и периодичность проведения обязательных профилактических визитов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государственного и муниципального контроля (далее – Постановление). </a:t>
            </a:r>
            <a:endParaRPr lang="ru-RU" dirty="0">
              <a:solidFill>
                <a:srgbClr val="2222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Постановление регулирует порядок и частоту проведения профилактических визитов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 опасных производственных объектах (ОПО), а также на других объектах контроля, отнесённых к категориям значительного, среднего или умеренного риска причинения вреда (ущерба). 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Установлены следующие интервалы между обязательными визитами надзорных органов: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а) для объектов с категорией значительного риска и ОПО III класса опасности - не чаще одного визита в течение трёх лет;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б) для объектов среднего риска и ОПО IV класса опасности - один визит не чаще чем раз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пять лет;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в) для объектов умеренного риска - один профилактический визит раз в шесть лет. 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6000" algn="just">
              <a:lnSpc>
                <a:spcPct val="8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Отсчёт сроков между визитами ведётся с даты решения контрольного органа 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 установлении категории риска или о присвоении опасному производственному объекту соответствующего класса опасности. При этом не включаются профилактические визиты, связанные с началом деятельности. Принятие данного Постановления направлено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 упорядочение планирования профилактических мероприятий и проверок ОПО, а также </a:t>
            </a:r>
            <a:b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22266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на снижение административной нагрузки на организации. Установленная периодичность позволит предприятиям заранее планировать взаимодействие с Ростехнадзором и другими контрольными органами, учитывая категорию риска и класс опасности объекта. </a:t>
            </a:r>
            <a:endParaRPr lang="ru-RU" sz="1800" dirty="0">
              <a:solidFill>
                <a:srgbClr val="222266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xmlns="" id="{E3DCCFB0-005F-4BC7-B9BB-91425A70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20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420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4D5BC73-A5D5-4F6B-9AAE-7853DA2C2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73283" y="193059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86" y="100725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189E5288-4D88-425B-8E3A-8051A6236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06" y="2534737"/>
            <a:ext cx="9144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463AE59C-8A4C-4E90-856E-999CA40BA1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5163637"/>
            <a:ext cx="1069181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72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3F2E8A8-905E-4C4A-99B1-7DD1807E98A4}"/>
              </a:ext>
            </a:extLst>
          </p:cNvPr>
          <p:cNvSpPr/>
          <p:nvPr/>
        </p:nvSpPr>
        <p:spPr bwMode="auto">
          <a:xfrm>
            <a:off x="1614085" y="4434118"/>
            <a:ext cx="7045325" cy="8093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EEA60EB-EA55-42DA-A61A-D22A8511A27C}"/>
              </a:ext>
            </a:extLst>
          </p:cNvPr>
          <p:cNvSpPr/>
          <p:nvPr/>
        </p:nvSpPr>
        <p:spPr bwMode="auto">
          <a:xfrm>
            <a:off x="1609364" y="3085256"/>
            <a:ext cx="7045325" cy="8093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xmlns="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Федеральный закон </a:t>
            </a:r>
            <a:b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8 августа2024 г. № 311-ФЗ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35B35389-1CA0-4A80-ABE6-6DF54DCF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586" y="3063649"/>
            <a:ext cx="614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Федеральный закон от 21 июля 1997 г. № 116-ФЗ </a:t>
            </a:r>
            <a:br>
              <a:rPr lang="ru-RU" altLang="ru-RU" sz="1600" b="1" dirty="0">
                <a:solidFill>
                  <a:srgbClr val="FFFFFF"/>
                </a:solidFill>
              </a:rPr>
            </a:br>
            <a:r>
              <a:rPr lang="ru-RU" altLang="ru-RU" sz="1600" b="1" dirty="0">
                <a:solidFill>
                  <a:srgbClr val="FFFFFF"/>
                </a:solidFill>
              </a:rPr>
              <a:t>«О промышленной безопасности опасных производственных объектов»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DBA2209-76FF-4680-9E93-0BF2E307EA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21" y="4669433"/>
            <a:ext cx="627164" cy="74319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xmlns="" id="{A14396DC-6387-44F1-908D-0B622A7F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586" y="4546426"/>
            <a:ext cx="6140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Федеральный закон от 27 июля 2010 г. №190-ФЗ</a:t>
            </a:r>
            <a:br>
              <a:rPr lang="ru-RU" altLang="ru-RU" sz="1600" b="1" dirty="0">
                <a:solidFill>
                  <a:srgbClr val="FFFFFF"/>
                </a:solidFill>
              </a:rPr>
            </a:br>
            <a:r>
              <a:rPr lang="ru-RU" altLang="ru-RU" sz="1600" b="1" dirty="0">
                <a:solidFill>
                  <a:srgbClr val="FFFFFF"/>
                </a:solidFill>
              </a:rPr>
              <a:t>«О теплоснабжении»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E4A651A-B7AC-4D14-8E6C-FDE4835FF2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21" y="3263179"/>
            <a:ext cx="627164" cy="743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436914E-6EEC-409A-9D05-EAD6BEF5C056}"/>
              </a:ext>
            </a:extLst>
          </p:cNvPr>
          <p:cNvSpPr txBox="1"/>
          <p:nvPr/>
        </p:nvSpPr>
        <p:spPr>
          <a:xfrm>
            <a:off x="1709501" y="1609138"/>
            <a:ext cx="72728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2800" b="1" dirty="0">
                <a:solidFill>
                  <a:srgbClr val="222266"/>
                </a:solidFill>
                <a:latin typeface="Arial"/>
                <a:cs typeface="Times New Roman" panose="02020603050405020304" pitchFamily="18" charset="0"/>
              </a:rPr>
              <a:t>Федеральным законом № 311-ФЗ внесены изменения в: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:a16="http://schemas.microsoft.com/office/drawing/2014/main" xmlns="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3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3F2E8A8-905E-4C4A-99B1-7DD1807E98A4}"/>
              </a:ext>
            </a:extLst>
          </p:cNvPr>
          <p:cNvSpPr/>
          <p:nvPr/>
        </p:nvSpPr>
        <p:spPr bwMode="auto">
          <a:xfrm>
            <a:off x="1614085" y="5724053"/>
            <a:ext cx="7045325" cy="8093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DBA2209-76FF-4680-9E93-0BF2E307EA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566" y="5940077"/>
            <a:ext cx="627164" cy="743190"/>
          </a:xfrm>
          <a:prstGeom prst="rect">
            <a:avLst/>
          </a:prstGeom>
        </p:spPr>
      </p:pic>
      <p:sp>
        <p:nvSpPr>
          <p:cNvPr id="25" name="TextBox 1">
            <a:extLst>
              <a:ext uri="{FF2B5EF4-FFF2-40B4-BE49-F238E27FC236}">
                <a16:creationId xmlns:a16="http://schemas.microsoft.com/office/drawing/2014/main" xmlns="" id="{A14396DC-6387-44F1-908D-0B622A7F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586" y="5836359"/>
            <a:ext cx="6140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FFFF"/>
                </a:solidFill>
              </a:rPr>
              <a:t>Федеральный закон от 26 марта 2003 г. №35-ФЗ </a:t>
            </a:r>
            <a:br>
              <a:rPr lang="ru-RU" altLang="ru-RU" sz="1600" b="1" dirty="0">
                <a:solidFill>
                  <a:srgbClr val="FFFFFF"/>
                </a:solidFill>
              </a:rPr>
            </a:br>
            <a:r>
              <a:rPr lang="ru-RU" altLang="ru-RU" sz="1600" b="1" dirty="0">
                <a:solidFill>
                  <a:srgbClr val="FFFFFF"/>
                </a:solidFill>
              </a:rPr>
              <a:t>«Об электроэнергетике»</a:t>
            </a:r>
          </a:p>
        </p:txBody>
      </p:sp>
    </p:spTree>
    <p:extLst>
      <p:ext uri="{BB962C8B-B14F-4D97-AF65-F5344CB8AC3E}">
        <p14:creationId xmlns:p14="http://schemas.microsoft.com/office/powerpoint/2010/main" val="127927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3F2E8A8-905E-4C4A-99B1-7DD1807E98A4}"/>
              </a:ext>
            </a:extLst>
          </p:cNvPr>
          <p:cNvSpPr/>
          <p:nvPr/>
        </p:nvSpPr>
        <p:spPr bwMode="auto">
          <a:xfrm>
            <a:off x="1614085" y="4434118"/>
            <a:ext cx="7045325" cy="8093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EEA60EB-EA55-42DA-A61A-D22A8511A27C}"/>
              </a:ext>
            </a:extLst>
          </p:cNvPr>
          <p:cNvSpPr/>
          <p:nvPr/>
        </p:nvSpPr>
        <p:spPr bwMode="auto">
          <a:xfrm>
            <a:off x="1609364" y="3085256"/>
            <a:ext cx="7045325" cy="809389"/>
          </a:xfrm>
          <a:prstGeom prst="rect">
            <a:avLst/>
          </a:prstGeom>
          <a:solidFill>
            <a:srgbClr val="002060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29201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xmlns="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Федеральный закон </a:t>
            </a:r>
            <a:b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от 25 декабря 2023 г. № 637-ФЗ 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xmlns="" id="{35B35389-1CA0-4A80-ABE6-6DF54DCF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586" y="3063649"/>
            <a:ext cx="61404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</a:rPr>
              <a:t>Федеральный закон от 21 июля 1997 г. № 116-ФЗ </a:t>
            </a:r>
            <a:br>
              <a:rPr lang="ru-RU" altLang="ru-RU" sz="1600" b="1" dirty="0">
                <a:solidFill>
                  <a:schemeClr val="bg1"/>
                </a:solidFill>
              </a:rPr>
            </a:br>
            <a:r>
              <a:rPr lang="ru-RU" altLang="ru-RU" sz="1600" b="1" dirty="0">
                <a:solidFill>
                  <a:schemeClr val="bg1"/>
                </a:solidFill>
              </a:rPr>
              <a:t>«О промышленной безопасности опасных производственных объектов»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DBA2209-76FF-4680-9E93-0BF2E307EA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21" y="4669433"/>
            <a:ext cx="627164" cy="74319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xmlns="" id="{A14396DC-6387-44F1-908D-0B622A7F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586" y="4546426"/>
            <a:ext cx="61404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</a:rPr>
              <a:t>Федеральный закон от 4 мая 2011 г. № 99-ФЗ </a:t>
            </a:r>
            <a:br>
              <a:rPr lang="ru-RU" altLang="ru-RU" sz="1600" b="1" dirty="0">
                <a:solidFill>
                  <a:schemeClr val="bg1"/>
                </a:solidFill>
              </a:rPr>
            </a:br>
            <a:r>
              <a:rPr lang="ru-RU" altLang="ru-RU" sz="1600" b="1" dirty="0">
                <a:solidFill>
                  <a:schemeClr val="bg1"/>
                </a:solidFill>
              </a:rPr>
              <a:t>«О лицензировании отдельных видов деятельности»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E4A651A-B7AC-4D14-8E6C-FDE4835FF2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21" y="3263179"/>
            <a:ext cx="627164" cy="7431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436914E-6EEC-409A-9D05-EAD6BEF5C056}"/>
              </a:ext>
            </a:extLst>
          </p:cNvPr>
          <p:cNvSpPr txBox="1"/>
          <p:nvPr/>
        </p:nvSpPr>
        <p:spPr>
          <a:xfrm>
            <a:off x="1709501" y="1609138"/>
            <a:ext cx="72728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222266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Федеральным законом № 637-ФЗ внесены изменения в:</a:t>
            </a:r>
          </a:p>
        </p:txBody>
      </p:sp>
      <p:sp>
        <p:nvSpPr>
          <p:cNvPr id="18" name="Номер слайда 3">
            <a:extLst>
              <a:ext uri="{FF2B5EF4-FFF2-40B4-BE49-F238E27FC236}">
                <a16:creationId xmlns:a16="http://schemas.microsoft.com/office/drawing/2014/main" xmlns="" id="{1091A3E0-8484-49DA-A4B8-F3E6AC63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/>
              <a:pPr/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4286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244" y="1696256"/>
            <a:ext cx="9622632" cy="498903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222266"/>
                </a:solidFill>
              </a:rPr>
              <a:t>Федеральный закон № 315-ФЗ внес в статью 225 Гражданского кодекса Российской Федерации изменения, расширяющие перечень бесхозяйных вещей, для которых действует сокращенный срок для обращения в суд </a:t>
            </a:r>
            <a:br>
              <a:rPr lang="ru-RU" sz="2000" dirty="0">
                <a:solidFill>
                  <a:srgbClr val="222266"/>
                </a:solidFill>
              </a:rPr>
            </a:br>
            <a:r>
              <a:rPr lang="ru-RU" sz="2000" dirty="0">
                <a:solidFill>
                  <a:srgbClr val="222266"/>
                </a:solidFill>
              </a:rPr>
              <a:t>с требованием о признании права собственности. </a:t>
            </a:r>
          </a:p>
          <a:p>
            <a:pPr algn="just"/>
            <a:r>
              <a:rPr lang="ru-RU" sz="2000" dirty="0">
                <a:solidFill>
                  <a:srgbClr val="222266"/>
                </a:solidFill>
              </a:rPr>
              <a:t>Трехмесячный срок для обращения в суд для признания права собственности на бесхозяйную вещь распространяется теперь на объекты (в том числе линейные), необходимые для обеспечения тепловой </a:t>
            </a:r>
            <a:br>
              <a:rPr lang="ru-RU" sz="2000" dirty="0">
                <a:solidFill>
                  <a:srgbClr val="222266"/>
                </a:solidFill>
              </a:rPr>
            </a:br>
            <a:r>
              <a:rPr lang="ru-RU" sz="2000" dirty="0">
                <a:solidFill>
                  <a:srgbClr val="222266"/>
                </a:solidFill>
              </a:rPr>
              <a:t>и электрической энергией, водой, газом, для водоотведения, а также </a:t>
            </a:r>
            <a:br>
              <a:rPr lang="ru-RU" sz="2000" dirty="0">
                <a:solidFill>
                  <a:srgbClr val="222266"/>
                </a:solidFill>
              </a:rPr>
            </a:br>
            <a:r>
              <a:rPr lang="ru-RU" sz="2000" dirty="0">
                <a:solidFill>
                  <a:srgbClr val="222266"/>
                </a:solidFill>
              </a:rPr>
              <a:t>на гидротехнические сооружения и объекты гражданской обороны. </a:t>
            </a:r>
          </a:p>
          <a:p>
            <a:pPr algn="just"/>
            <a:endParaRPr lang="ru-RU" sz="2000" dirty="0">
              <a:solidFill>
                <a:srgbClr val="222266"/>
              </a:solidFill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222266"/>
                </a:solidFill>
              </a:rPr>
              <a:t>Ранее указанный срок распространялся исключительно на линейные объекты, в отношении иных бесхозяйных вещей срок для обращения в суд </a:t>
            </a:r>
            <a:br>
              <a:rPr lang="ru-RU" sz="2000" dirty="0">
                <a:solidFill>
                  <a:srgbClr val="222266"/>
                </a:solidFill>
              </a:rPr>
            </a:br>
            <a:r>
              <a:rPr lang="ru-RU" sz="2000" dirty="0">
                <a:solidFill>
                  <a:srgbClr val="222266"/>
                </a:solidFill>
              </a:rPr>
              <a:t>с требованием о признании права собственности составлял один год.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6719-E1EF-4585-A0C9-5E3C3D1A8013}" type="slidenum">
              <a:rPr lang="ru-RU" altLang="ru-RU" smtClean="0"/>
              <a:pPr/>
              <a:t>5</a:t>
            </a:fld>
            <a:endParaRPr lang="ru-RU" altLang="ru-RU"/>
          </a:p>
        </p:txBody>
      </p:sp>
      <p:pic>
        <p:nvPicPr>
          <p:cNvPr id="6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84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89541" y="109486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Федеральной службы по экологическому,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</a:rPr>
              <a:t>технологическому и атомному надзору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89244" y="172298"/>
            <a:ext cx="5343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1" hangingPunct="1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Федеральный закон </a:t>
            </a:r>
            <a:b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31 июля 2025 г. № 315-ФЗ</a:t>
            </a:r>
            <a:r>
              <a:rPr lang="ru-RU" sz="2000" dirty="0"/>
              <a:t> </a:t>
            </a:r>
            <a:r>
              <a:rPr lang="ru-RU" altLang="ru-RU" sz="2000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55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xmlns="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27 мая 2025 г. № 725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6CB2F18-43AD-4B39-ABF0-37A05563E4D8}"/>
              </a:ext>
            </a:extLst>
          </p:cNvPr>
          <p:cNvSpPr txBox="1"/>
          <p:nvPr/>
        </p:nvSpPr>
        <p:spPr>
          <a:xfrm>
            <a:off x="22613" y="2195661"/>
            <a:ext cx="10691813" cy="72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b="1" dirty="0">
                <a:solidFill>
                  <a:srgbClr val="222266"/>
                </a:solidFill>
              </a:rPr>
              <a:t>установлен порядок формирования и ведения единого реестра уведомлений, сокращен перечень видов деятельности, о начале которых нужно подавать уведомление</a:t>
            </a:r>
            <a:endParaRPr lang="ru-RU" dirty="0">
              <a:solidFill>
                <a:srgbClr val="2222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1F9CA80-5D60-4D24-8E20-91C7D7BBF8D0}"/>
              </a:ext>
            </a:extLst>
          </p:cNvPr>
          <p:cNvSpPr txBox="1"/>
          <p:nvPr/>
        </p:nvSpPr>
        <p:spPr>
          <a:xfrm>
            <a:off x="2105546" y="1243351"/>
            <a:ext cx="6480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22266"/>
                </a:solidFill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1 сентября 2025 г. вступило в силу </a:t>
            </a:r>
            <a:br>
              <a:rPr lang="ru-RU" sz="2000" b="1" dirty="0">
                <a:solidFill>
                  <a:srgbClr val="222266"/>
                </a:solidFill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222266"/>
                </a:solidFill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постановление Правительства РФ № 725</a:t>
            </a:r>
            <a:endParaRPr lang="ru-RU" sz="2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0BEB7BDC-B942-4A46-AC02-F14CDFCF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6</a:t>
            </a:fld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CB2F18-43AD-4B39-ABF0-37A05563E4D8}"/>
              </a:ext>
            </a:extLst>
          </p:cNvPr>
          <p:cNvSpPr txBox="1"/>
          <p:nvPr/>
        </p:nvSpPr>
        <p:spPr>
          <a:xfrm>
            <a:off x="176794" y="2938603"/>
            <a:ext cx="10691813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dirty="0">
                <a:solidFill>
                  <a:srgbClr val="222266"/>
                </a:solidFill>
              </a:rPr>
              <a:t>Вид деятельности, по которым необходимо предоставлять уведомление</a:t>
            </a:r>
            <a:endParaRPr lang="ru-RU" dirty="0">
              <a:solidFill>
                <a:srgbClr val="2222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 bwMode="auto">
          <a:xfrm>
            <a:off x="2098615" y="3521655"/>
            <a:ext cx="1080120" cy="720080"/>
          </a:xfrm>
          <a:prstGeom prst="downArrow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6211" y="4427909"/>
            <a:ext cx="4438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22266"/>
                </a:solidFill>
              </a:rPr>
              <a:t>Техническое обслуживание, ремонт </a:t>
            </a:r>
            <a:br>
              <a:rPr lang="ru-RU" dirty="0">
                <a:solidFill>
                  <a:srgbClr val="222266"/>
                </a:solidFill>
              </a:rPr>
            </a:br>
            <a:r>
              <a:rPr lang="ru-RU" dirty="0">
                <a:solidFill>
                  <a:srgbClr val="222266"/>
                </a:solidFill>
              </a:rPr>
              <a:t>и техническое диагностирование внутридомового и внутриквартирного газового оборудования</a:t>
            </a:r>
          </a:p>
        </p:txBody>
      </p:sp>
      <p:sp>
        <p:nvSpPr>
          <p:cNvPr id="19" name="Стрелка вниз 18"/>
          <p:cNvSpPr/>
          <p:nvPr/>
        </p:nvSpPr>
        <p:spPr bwMode="auto">
          <a:xfrm>
            <a:off x="6714058" y="3521655"/>
            <a:ext cx="1080120" cy="720080"/>
          </a:xfrm>
          <a:prstGeom prst="downArrow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29882" y="4229300"/>
            <a:ext cx="46085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222266"/>
                </a:solidFill>
              </a:rPr>
              <a:t>Техническое обслуживание, ремонт </a:t>
            </a:r>
            <a:br>
              <a:rPr lang="ru-RU" dirty="0">
                <a:solidFill>
                  <a:srgbClr val="222266"/>
                </a:solidFill>
              </a:rPr>
            </a:br>
            <a:r>
              <a:rPr lang="ru-RU" dirty="0">
                <a:solidFill>
                  <a:srgbClr val="222266"/>
                </a:solidFill>
              </a:rPr>
              <a:t>и техническое диагностирование внутридомового и внутриквартирного газового оборудования. Монтаж, демонтаж, эксплуатация, в том числе обслуживание и ремонт лифтов, подъемных платформ для инвалидов, пассажирских конвейеров (движущихся пешеходных дорожек), эскалаторов, </a:t>
            </a:r>
            <a:br>
              <a:rPr lang="ru-RU" dirty="0">
                <a:solidFill>
                  <a:srgbClr val="222266"/>
                </a:solidFill>
              </a:rPr>
            </a:br>
            <a:r>
              <a:rPr lang="ru-RU" dirty="0">
                <a:solidFill>
                  <a:srgbClr val="222266"/>
                </a:solidFill>
              </a:rPr>
              <a:t>за исключением эскалаторов </a:t>
            </a:r>
            <a:br>
              <a:rPr lang="ru-RU" dirty="0">
                <a:solidFill>
                  <a:srgbClr val="222266"/>
                </a:solidFill>
              </a:rPr>
            </a:br>
            <a:r>
              <a:rPr lang="ru-RU" dirty="0">
                <a:solidFill>
                  <a:srgbClr val="222266"/>
                </a:solidFill>
              </a:rPr>
              <a:t>в метрополитенах.</a:t>
            </a:r>
          </a:p>
        </p:txBody>
      </p:sp>
    </p:spTree>
    <p:extLst>
      <p:ext uri="{BB962C8B-B14F-4D97-AF65-F5344CB8AC3E}">
        <p14:creationId xmlns:p14="http://schemas.microsoft.com/office/powerpoint/2010/main" val="8538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xmlns="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постановление Правительства 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Российской Федерации 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от 21 октября 2024 г. № 1416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6CB2F18-43AD-4B39-ABF0-37A05563E4D8}"/>
              </a:ext>
            </a:extLst>
          </p:cNvPr>
          <p:cNvSpPr txBox="1"/>
          <p:nvPr/>
        </p:nvSpPr>
        <p:spPr>
          <a:xfrm>
            <a:off x="0" y="1359730"/>
            <a:ext cx="10691813" cy="160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200" b="1" dirty="0">
                <a:solidFill>
                  <a:srgbClr val="2222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 марта 2025 г. </a:t>
            </a:r>
            <a:r>
              <a:rPr lang="ru-RU" sz="2200" dirty="0">
                <a:solidFill>
                  <a:srgbClr val="222266"/>
                </a:solidFill>
              </a:rPr>
              <a:t>вступило в силу постановление Правительства </a:t>
            </a:r>
            <a:br>
              <a:rPr lang="ru-RU" sz="2200" dirty="0">
                <a:solidFill>
                  <a:srgbClr val="222266"/>
                </a:solidFill>
              </a:rPr>
            </a:br>
            <a:r>
              <a:rPr lang="ru-RU" sz="2200" dirty="0">
                <a:solidFill>
                  <a:srgbClr val="222266"/>
                </a:solidFill>
              </a:rPr>
              <a:t>Российской Федерации от 21 октября 2024 г. № 1416 </a:t>
            </a:r>
            <a:br>
              <a:rPr lang="ru-RU" sz="2200" dirty="0">
                <a:solidFill>
                  <a:srgbClr val="222266"/>
                </a:solidFill>
              </a:rPr>
            </a:br>
            <a:r>
              <a:rPr lang="ru-RU" sz="2200" dirty="0">
                <a:solidFill>
                  <a:srgbClr val="222266"/>
                </a:solidFill>
              </a:rPr>
              <a:t>«О внесении изменений в постановление Правительства Российской Федерации от 13 января 2023 г. № 13»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0BEB7BDC-B942-4A46-AC02-F14CDFCF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/>
              <a:pPr/>
              <a:t>7</a:t>
            </a:fld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809402" y="3214562"/>
            <a:ext cx="4104456" cy="3278781"/>
          </a:xfrm>
          <a:prstGeom prst="rect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z="1600" dirty="0"/>
          </a:p>
          <a:p>
            <a:pPr eaLnBrk="1" hangingPunct="1"/>
            <a:endParaRPr lang="ru-RU" sz="1600" dirty="0"/>
          </a:p>
          <a:p>
            <a:pPr algn="ctr" eaLnBrk="1" hangingPunct="1"/>
            <a:endParaRPr lang="ru-RU" sz="1600" dirty="0"/>
          </a:p>
          <a:p>
            <a:pPr algn="ctr" eaLnBrk="1" hangingPunct="1"/>
            <a:r>
              <a:rPr lang="ru-RU" sz="1600" dirty="0"/>
              <a:t>До 3 рабочих дней сокращается срок уведомления заявителя об оставлении заявления без рассмотрения </a:t>
            </a:r>
            <a:br>
              <a:rPr lang="ru-RU" sz="1600" dirty="0"/>
            </a:br>
            <a:r>
              <a:rPr lang="ru-RU" sz="1600" dirty="0"/>
              <a:t>(с мотивированным обоснованием причин отказа) или о дате, времени месте проведения аттестации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610238" y="3214563"/>
            <a:ext cx="4104456" cy="3278781"/>
          </a:xfrm>
          <a:prstGeom prst="rect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z="1600" dirty="0"/>
          </a:p>
          <a:p>
            <a:pPr eaLnBrk="1" hangingPunct="1"/>
            <a:endParaRPr lang="ru-RU" sz="1600" dirty="0"/>
          </a:p>
          <a:p>
            <a:pPr eaLnBrk="1" hangingPunct="1"/>
            <a:endParaRPr lang="ru-RU" sz="1600" dirty="0"/>
          </a:p>
          <a:p>
            <a:pPr algn="ctr" eaLnBrk="1" hangingPunct="1"/>
            <a:r>
              <a:rPr lang="ru-RU" sz="1600" dirty="0"/>
              <a:t>Устанавливается возможность </a:t>
            </a:r>
            <a:br>
              <a:rPr lang="ru-RU" sz="1600" dirty="0"/>
            </a:br>
            <a:r>
              <a:rPr lang="ru-RU" sz="1600" dirty="0"/>
              <a:t>для заявителя подать заявление </a:t>
            </a:r>
            <a:br>
              <a:rPr lang="ru-RU" sz="1600" dirty="0"/>
            </a:br>
            <a:r>
              <a:rPr lang="ru-RU" sz="1600" dirty="0"/>
              <a:t>с использованием усиленной неквалифицированной электронной подписи.</a:t>
            </a:r>
            <a:endParaRPr lang="ru-RU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8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</a:t>
            </a:r>
            <a:r>
              <a:rPr lang="ru-RU" sz="1200" b="1" baseline="0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n w="0"/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xmlns="" id="{E504B137-50CB-442F-A736-C7C4BCC76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постановление Правительства 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Российской Федерации </a:t>
            </a:r>
            <a:b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от 21 октября 2024 г. № 1416</a:t>
            </a:r>
          </a:p>
        </p:txBody>
      </p:sp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xmlns="" id="{0BEB7BDC-B942-4A46-AC02-F14CDFCF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/>
              <a:pPr/>
              <a:t>8</a:t>
            </a:fld>
            <a:endParaRPr lang="ru-RU" altLang="ru-RU" dirty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85176" y="2105051"/>
            <a:ext cx="4248472" cy="3782836"/>
          </a:xfrm>
          <a:prstGeom prst="rect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1600" dirty="0"/>
              <a:t>Предусматривается, что дата проведения тестирования назначается в период, </a:t>
            </a:r>
            <a:br>
              <a:rPr lang="ru-RU" sz="1600" dirty="0"/>
            </a:br>
            <a:r>
              <a:rPr lang="ru-RU" sz="1600" dirty="0"/>
              <a:t>не превышающий 10 рабочих дней </a:t>
            </a:r>
            <a:br>
              <a:rPr lang="ru-RU" sz="1600" dirty="0"/>
            </a:br>
            <a:r>
              <a:rPr lang="ru-RU" sz="1600" dirty="0"/>
              <a:t>со дня направления уведомления о дате, времени и месте проведения аттестации; - определено, что при выборе способа получения уведомления на бумажном носителе такое уведомление направляется заявителю не позднее </a:t>
            </a:r>
            <a:br>
              <a:rPr lang="ru-RU" sz="1600" dirty="0"/>
            </a:br>
            <a:r>
              <a:rPr lang="ru-RU" sz="1600" dirty="0"/>
              <a:t>3 рабочих дней со дня оформления протокола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633938" y="2105051"/>
            <a:ext cx="4248472" cy="3782836"/>
          </a:xfrm>
          <a:prstGeom prst="rect">
            <a:avLst/>
          </a:prstGeom>
          <a:solidFill>
            <a:schemeClr val="accent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1600" dirty="0"/>
              <a:t>Устанавливается, что по заявлениям, поданным посредством федеральной государственной информационной системы «Единый портал государственных и муниципальных услуг (функций)» или Единого портала тестирования в области промышленной безопасности, безопасности гидротехнических сооружений, безопасности в сфере электроэнергетики в информационно-телекоммуникационной сети «Интернет» (www.gosnadzor.ru/</a:t>
            </a:r>
            <a:r>
              <a:rPr lang="ru-RU" sz="1600" dirty="0" err="1"/>
              <a:t>eptb</a:t>
            </a:r>
            <a:r>
              <a:rPr lang="ru-RU" sz="1600" dirty="0"/>
              <a:t>) проводится в срок, не превышающий 5 рабочих дней со дня получения заявления об аттестации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864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4">
            <a:extLst>
              <a:ext uri="{FF2B5EF4-FFF2-40B4-BE49-F238E27FC236}">
                <a16:creationId xmlns:a16="http://schemas.microsoft.com/office/drawing/2014/main" xmlns="" id="{66B76A05-1A47-4291-8819-86BAD4A6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1108734"/>
          </a:xfrm>
          <a:prstGeom prst="rect">
            <a:avLst/>
          </a:prstGeom>
          <a:effectLst>
            <a:glow rad="63500">
              <a:srgbClr val="4472C4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5232C6-7C0D-4763-9065-C3389D412891}"/>
              </a:ext>
            </a:extLst>
          </p:cNvPr>
          <p:cNvSpPr txBox="1"/>
          <p:nvPr/>
        </p:nvSpPr>
        <p:spPr>
          <a:xfrm>
            <a:off x="889541" y="236717"/>
            <a:ext cx="363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Центральное управление </a:t>
            </a:r>
          </a:p>
          <a:p>
            <a:pPr>
              <a:defRPr/>
            </a:pPr>
            <a:r>
              <a:rPr lang="ru-RU" sz="1200" b="1" dirty="0">
                <a:ln w="0"/>
                <a:solidFill>
                  <a:srgbClr val="FFFFFF"/>
                </a:solidFill>
              </a:rPr>
              <a:t>Федеральной службы по экологическому, технологическому и атомному надзору</a:t>
            </a:r>
          </a:p>
        </p:txBody>
      </p:sp>
      <p:pic>
        <p:nvPicPr>
          <p:cNvPr id="7" name="Picture 4" descr="Ростехнадзор">
            <a:extLst>
              <a:ext uri="{FF2B5EF4-FFF2-40B4-BE49-F238E27FC236}">
                <a16:creationId xmlns:a16="http://schemas.microsoft.com/office/drawing/2014/main" xmlns="" id="{8FF466DA-D9F2-4917-A394-0C4DB8B5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44" y="185034"/>
            <a:ext cx="630497" cy="73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6CB2F18-43AD-4B39-ABF0-37A05563E4D8}"/>
              </a:ext>
            </a:extLst>
          </p:cNvPr>
          <p:cNvSpPr txBox="1"/>
          <p:nvPr/>
        </p:nvSpPr>
        <p:spPr>
          <a:xfrm>
            <a:off x="302708" y="1596782"/>
            <a:ext cx="10086395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 1 марта 2025 г. вступило в силу постановление Правительства РФ № 1410, </a:t>
            </a:r>
            <a:br>
              <a:rPr lang="ru-RU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основании которого внесены изменения в Положение о лицензировании эксплуатации взрывопожароопасных и химически опасных производственных объектов I, II и III классов опасности, утверждённое постановлением Правительства РФ от 12 октября 2020 г.  № 1661 (далее – Положение № 1661)</a:t>
            </a:r>
          </a:p>
          <a:p>
            <a:pPr indent="450215" algn="just">
              <a:spcAft>
                <a:spcPts val="800"/>
              </a:spcAft>
            </a:pPr>
            <a:endParaRPr lang="ru-RU" sz="800" b="1" dirty="0">
              <a:solidFill>
                <a:srgbClr val="222266"/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изменения коснулись: 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сроков предоставления государственной услуги по лицензированию эксплуатации взрывопожароопасных и химически опасных производственных объектов I, II и III классов опасности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пакета документов, пункт 7 Положения № 1661, содержит перечень сведений, необходимых для представления заявителем в лицензирующий орган. Отменены требования о представлении копий документов. Сокращен перечень указанных сведений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ru-RU" sz="800" b="1" dirty="0">
              <a:solidFill>
                <a:srgbClr val="222266"/>
              </a:solidFill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b="1" dirty="0">
                <a:solidFill>
                  <a:srgbClr val="222266"/>
                </a:solidFill>
                <a:latin typeface="Arial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 порядок и срок уведомления о проведении выездной оценки соответствия лицензионным требованиям (за один рабочий день до начала проведения)</a:t>
            </a:r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xmlns="" id="{B7B7B459-6CFE-4E31-A139-4AFB9BD8B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9802" y="2714"/>
            <a:ext cx="6282011" cy="1106020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постановление Правительства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Российской Федерации  </a:t>
            </a:r>
            <a:b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rgbClr val="FFFFFF"/>
                </a:solidFill>
                <a:latin typeface="Arial"/>
                <a:cs typeface="Times New Roman" panose="02020603050405020304" pitchFamily="18" charset="0"/>
              </a:rPr>
              <a:t>от 21 октября 2024 г. № 1410</a:t>
            </a:r>
          </a:p>
        </p:txBody>
      </p:sp>
      <p:sp>
        <p:nvSpPr>
          <p:cNvPr id="9" name="Номер слайда 3">
            <a:extLst>
              <a:ext uri="{FF2B5EF4-FFF2-40B4-BE49-F238E27FC236}">
                <a16:creationId xmlns:a16="http://schemas.microsoft.com/office/drawing/2014/main" xmlns="" id="{EF24C809-6D5C-4ABA-8C40-D0834AB2F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466" y="6884204"/>
            <a:ext cx="2494756" cy="524977"/>
          </a:xfrm>
        </p:spPr>
        <p:txBody>
          <a:bodyPr/>
          <a:lstStyle/>
          <a:p>
            <a:fld id="{F9D46719-E1EF-4585-A0C9-5E3C3D1A8013}" type="slidenum">
              <a:rPr lang="ru-RU" altLang="ru-RU" smtClean="0">
                <a:solidFill>
                  <a:srgbClr val="000000"/>
                </a:solidFill>
              </a:rPr>
              <a:pPr/>
              <a:t>9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35018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67286</TotalTime>
  <Words>935</Words>
  <Application>Microsoft Office PowerPoint</Application>
  <PresentationFormat>Произвольный</PresentationFormat>
  <Paragraphs>182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TimesNewRomanPS-BoldMT</vt:lpstr>
      <vt:lpstr>TimesNewRomanPSMT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Пользователь</cp:lastModifiedBy>
  <cp:revision>3035</cp:revision>
  <cp:lastPrinted>2025-03-11T10:28:11Z</cp:lastPrinted>
  <dcterms:created xsi:type="dcterms:W3CDTF">2000-02-02T11:29:10Z</dcterms:created>
  <dcterms:modified xsi:type="dcterms:W3CDTF">2025-11-24T06:47:31Z</dcterms:modified>
</cp:coreProperties>
</file>